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9.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0.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77" r:id="rId7"/>
    <p:sldId id="262" r:id="rId8"/>
    <p:sldId id="263" r:id="rId9"/>
    <p:sldId id="278" r:id="rId10"/>
    <p:sldId id="279" r:id="rId11"/>
    <p:sldId id="266" r:id="rId12"/>
    <p:sldId id="267" r:id="rId13"/>
    <p:sldId id="280" r:id="rId14"/>
    <p:sldId id="281" r:id="rId15"/>
    <p:sldId id="269" r:id="rId16"/>
    <p:sldId id="282" r:id="rId17"/>
    <p:sldId id="271" r:id="rId18"/>
    <p:sldId id="286" r:id="rId19"/>
    <p:sldId id="272" r:id="rId20"/>
    <p:sldId id="285" r:id="rId21"/>
    <p:sldId id="274" r:id="rId22"/>
    <p:sldId id="275" r:id="rId23"/>
    <p:sldId id="276" r:id="rId24"/>
  </p:sldIdLst>
  <p:sldSz cx="9144000" cy="5143500" type="screen16x9"/>
  <p:notesSz cx="6858000" cy="9144000"/>
  <p:embeddedFontLst>
    <p:embeddedFont>
      <p:font typeface="Roboto" panose="02000000000000000000" pitchFamily="2" charset="0"/>
      <p:regular r:id="rId26"/>
      <p:bold r:id="rId27"/>
      <p:italic r:id="rId28"/>
      <p:boldItalic r:id="rId29"/>
    </p:embeddedFont>
    <p:embeddedFont>
      <p:font typeface="Roboto Mono" panose="00000009000000000000" pitchFamily="49"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A3F4"/>
    <a:srgbClr val="4285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72" y="4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ec0fd81c8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ec0fd81c8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1236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ebe36d5b52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ebe36d5b52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ebe36d5b52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ebe36d5b52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ec0fd81c8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ec0fd81c8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8475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ec0fd81c8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ec0fd81c8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8798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ebe36d5b52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ebe36d5b52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ec0fd81c8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ec0fd81c8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9935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ec0fd81c81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ec0fd81c8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ec0fd81c81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ec0fd81c8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0086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ebe36d5b52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ebe36d5b52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ebe36d5b52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ebe36d5b52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ec0fd81c8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ec0fd81c8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4029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ebf94d4eb7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ebf94d4eb7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ebe36d5b52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ebe36d5b52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ebe36d5b52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ebe36d5b52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ebe36d5b52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ebe36d5b52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ebf94d4eb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ebf94d4eb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ec0fd81c8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ec0fd81c8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ec0fd81c8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ec0fd81c8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7930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ebe36d5b52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ebe36d5b52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ebf94d4eb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ebf94d4eb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ec0fd81c8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ec0fd81c8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3231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rmAutofit/>
          </a:bodyPr>
          <a:lstStyle>
            <a:lvl1pPr lvl="0">
              <a:spcBef>
                <a:spcPts val="0"/>
              </a:spcBef>
              <a:spcAft>
                <a:spcPts val="0"/>
              </a:spcAft>
              <a:buSzPts val="4800"/>
              <a:buNone/>
              <a:defRPr sz="4800">
                <a:solidFill>
                  <a:schemeClr val="bg2">
                    <a:lumMod val="50000"/>
                  </a:schemeClr>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dirty="0"/>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800"/>
              <a:buNone/>
              <a:defRPr>
                <a:solidFill>
                  <a:schemeClr val="bg2">
                    <a:lumMod val="50000"/>
                  </a:schemeClr>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dirty="0"/>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12000"/>
              <a:buNone/>
              <a:defRPr sz="12000">
                <a:solidFill>
                  <a:schemeClr val="bg2">
                    <a:lumMod val="50000"/>
                  </a:schemeClr>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rPr dirty="0"/>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4200">
                <a:solidFill>
                  <a:schemeClr val="bg2">
                    <a:lumMod val="50000"/>
                  </a:schemeClr>
                </a:solidFill>
              </a:defRPr>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dirty="0"/>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solidFill>
                  <a:schemeClr val="bg2">
                    <a:lumMod val="50000"/>
                  </a:schemeClr>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dirty="0"/>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solidFill>
                  <a:schemeClr val="bg2">
                    <a:lumMod val="50000"/>
                  </a:schemeClr>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dirty="0"/>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0"/>
              </a:spcBef>
              <a:spcAft>
                <a:spcPts val="0"/>
              </a:spcAft>
              <a:buClr>
                <a:schemeClr val="lt1"/>
              </a:buClr>
              <a:buSzPts val="1200"/>
              <a:buChar char="○"/>
              <a:defRPr sz="1200">
                <a:solidFill>
                  <a:schemeClr val="lt1"/>
                </a:solidFill>
              </a:defRPr>
            </a:lvl2pPr>
            <a:lvl3pPr marL="1371600" lvl="2" indent="-304800">
              <a:spcBef>
                <a:spcPts val="0"/>
              </a:spcBef>
              <a:spcAft>
                <a:spcPts val="0"/>
              </a:spcAft>
              <a:buClr>
                <a:schemeClr val="lt1"/>
              </a:buClr>
              <a:buSzPts val="1200"/>
              <a:buChar char="■"/>
              <a:defRPr sz="1200">
                <a:solidFill>
                  <a:schemeClr val="lt1"/>
                </a:solidFill>
              </a:defRPr>
            </a:lvl3pPr>
            <a:lvl4pPr marL="1828800" lvl="3" indent="-304800">
              <a:spcBef>
                <a:spcPts val="0"/>
              </a:spcBef>
              <a:spcAft>
                <a:spcPts val="0"/>
              </a:spcAft>
              <a:buClr>
                <a:schemeClr val="lt1"/>
              </a:buClr>
              <a:buSzPts val="1200"/>
              <a:buChar char="●"/>
              <a:defRPr sz="1200">
                <a:solidFill>
                  <a:schemeClr val="lt1"/>
                </a:solidFill>
              </a:defRPr>
            </a:lvl4pPr>
            <a:lvl5pPr marL="2286000" lvl="4" indent="-304800">
              <a:spcBef>
                <a:spcPts val="0"/>
              </a:spcBef>
              <a:spcAft>
                <a:spcPts val="0"/>
              </a:spcAft>
              <a:buClr>
                <a:schemeClr val="lt1"/>
              </a:buClr>
              <a:buSzPts val="1200"/>
              <a:buChar char="○"/>
              <a:defRPr sz="1200">
                <a:solidFill>
                  <a:schemeClr val="lt1"/>
                </a:solidFill>
              </a:defRPr>
            </a:lvl5pPr>
            <a:lvl6pPr marL="2743200" lvl="5" indent="-304800">
              <a:spcBef>
                <a:spcPts val="0"/>
              </a:spcBef>
              <a:spcAft>
                <a:spcPts val="0"/>
              </a:spcAft>
              <a:buClr>
                <a:schemeClr val="lt1"/>
              </a:buClr>
              <a:buSzPts val="1200"/>
              <a:buChar char="■"/>
              <a:defRPr sz="1200">
                <a:solidFill>
                  <a:schemeClr val="lt1"/>
                </a:solidFill>
              </a:defRPr>
            </a:lvl6pPr>
            <a:lvl7pPr marL="3200400" lvl="6" indent="-304800">
              <a:spcBef>
                <a:spcPts val="0"/>
              </a:spcBef>
              <a:spcAft>
                <a:spcPts val="0"/>
              </a:spcAft>
              <a:buClr>
                <a:schemeClr val="lt1"/>
              </a:buClr>
              <a:buSzPts val="1200"/>
              <a:buChar char="●"/>
              <a:defRPr sz="1200">
                <a:solidFill>
                  <a:schemeClr val="lt1"/>
                </a:solidFill>
              </a:defRPr>
            </a:lvl7pPr>
            <a:lvl8pPr marL="3657600" lvl="7" indent="-304800">
              <a:spcBef>
                <a:spcPts val="0"/>
              </a:spcBef>
              <a:spcAft>
                <a:spcPts val="0"/>
              </a:spcAft>
              <a:buClr>
                <a:schemeClr val="lt1"/>
              </a:buClr>
              <a:buSzPts val="1200"/>
              <a:buChar char="○"/>
              <a:defRPr sz="1200">
                <a:solidFill>
                  <a:schemeClr val="lt1"/>
                </a:solidFill>
              </a:defRPr>
            </a:lvl8pPr>
            <a:lvl9pPr marL="4114800" lvl="8" indent="-304800">
              <a:spcBef>
                <a:spcPts val="0"/>
              </a:spcBef>
              <a:spcAft>
                <a:spcPts val="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rgbClr val="44A3F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video" Target="https://www.youtube.com/embed/45fKgOECBhA?feature=oembed" TargetMode="External"/><Relationship Id="rId5" Type="http://schemas.openxmlformats.org/officeDocument/2006/relationships/image" Target="../media/image6.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xml"/><Relationship Id="rId1" Type="http://schemas.openxmlformats.org/officeDocument/2006/relationships/video" Target="https://www.youtube.com/embed/Y1U2jg84IPk?feature=oembed" TargetMode="External"/><Relationship Id="rId5" Type="http://schemas.openxmlformats.org/officeDocument/2006/relationships/image" Target="../media/image7.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xml"/><Relationship Id="rId1" Type="http://schemas.openxmlformats.org/officeDocument/2006/relationships/video" Target="https://www.youtube.com/embed/uJk_asImqbM?feature=oembed" TargetMode="External"/><Relationship Id="rId5" Type="http://schemas.openxmlformats.org/officeDocument/2006/relationships/image" Target="../media/image8.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xml"/><Relationship Id="rId1" Type="http://schemas.openxmlformats.org/officeDocument/2006/relationships/video" Target="https://www.youtube.com/embed/jfm8U9zyItI?feature=oembed" TargetMode="External"/><Relationship Id="rId5" Type="http://schemas.openxmlformats.org/officeDocument/2006/relationships/image" Target="../media/image10.jpe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xml"/><Relationship Id="rId1" Type="http://schemas.openxmlformats.org/officeDocument/2006/relationships/video" Target="https://www.youtube.com/embed/RCjRm0NvhnM?feature=oembed" TargetMode="External"/><Relationship Id="rId5" Type="http://schemas.openxmlformats.org/officeDocument/2006/relationships/image" Target="../media/image11.jpe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0.xml"/><Relationship Id="rId1" Type="http://schemas.openxmlformats.org/officeDocument/2006/relationships/video" Target="https://www.youtube.com/embed/tlYuxD3ArqY?feature=oembed" TargetMode="External"/><Relationship Id="rId5" Type="http://schemas.openxmlformats.org/officeDocument/2006/relationships/image" Target="../media/image13.jpe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Zq710AKC1gg"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hyperlink" Target="https://www.pewresearch.org/internet/2024/01/31/americans-use-of-mobile-technology-and-home-broadband/"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www.ada.gov/resources/2024-03-08-web-rule/" TargetMode="External"/><Relationship Id="rId5" Type="http://schemas.openxmlformats.org/officeDocument/2006/relationships/hyperlink" Target="https://pixelplex.io/blog/web-accessibility-statistics/" TargetMode="External"/><Relationship Id="rId4" Type="http://schemas.openxmlformats.org/officeDocument/2006/relationships/hyperlink" Target="https://ddiy.co/web-accessibility-statistics/"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xml"/><Relationship Id="rId1" Type="http://schemas.openxmlformats.org/officeDocument/2006/relationships/video" Target="https://www.youtube.com/embed/BQK6_intuog?feature=oembed" TargetMode="External"/><Relationship Id="rId5" Type="http://schemas.openxmlformats.org/officeDocument/2006/relationships/image" Target="../media/image2.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video" Target="https://www.youtube.com/embed/GncsZe7yWdg?feature=oembed" TargetMode="External"/><Relationship Id="rId5" Type="http://schemas.openxmlformats.org/officeDocument/2006/relationships/image" Target="../media/image3.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video" Target="https://www.youtube.com/embed/Pjzjs3kB0JA?feature=oembed" TargetMode="External"/><Relationship Id="rId5" Type="http://schemas.openxmlformats.org/officeDocument/2006/relationships/image" Target="../media/image4.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video" Target="https://www.youtube.com/embed/SVRGyyw7W_w?feature=oembed" TargetMode="External"/><Relationship Id="rId5" Type="http://schemas.openxmlformats.org/officeDocument/2006/relationships/image" Target="../media/image5.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738745" y="1819275"/>
            <a:ext cx="7873880" cy="933600"/>
          </a:xfrm>
          <a:prstGeom prst="rect">
            <a:avLst/>
          </a:prstGeom>
          <a:solidFill>
            <a:srgbClr val="44A3F4"/>
          </a:solidFill>
          <a:ln w="9525" cap="flat" cmpd="sng">
            <a:solidFill>
              <a:srgbClr val="4A86E8"/>
            </a:solidFill>
            <a:prstDash val="solid"/>
            <a:round/>
            <a:headEnd type="none" w="sm" len="sm"/>
            <a:tailEnd type="none" w="sm" len="sm"/>
          </a:ln>
        </p:spPr>
        <p:txBody>
          <a:bodyPr spcFirstLastPara="1" wrap="square" lIns="91425" tIns="91425" rIns="91425" bIns="91425" anchor="b" anchorCtr="0">
            <a:noAutofit/>
          </a:bodyPr>
          <a:lstStyle/>
          <a:p>
            <a:pPr marL="0" lvl="0" indent="0" rtl="0">
              <a:lnSpc>
                <a:spcPct val="137500"/>
              </a:lnSpc>
              <a:spcBef>
                <a:spcPts val="0"/>
              </a:spcBef>
              <a:spcAft>
                <a:spcPts val="0"/>
              </a:spcAft>
              <a:buNone/>
            </a:pPr>
            <a:endParaRPr b="1" dirty="0">
              <a:solidFill>
                <a:schemeClr val="bg2">
                  <a:lumMod val="50000"/>
                </a:schemeClr>
              </a:solidFill>
              <a:highlight>
                <a:schemeClr val="dk1"/>
              </a:highlight>
            </a:endParaRPr>
          </a:p>
          <a:p>
            <a:pPr marL="0" lvl="0" indent="0" rtl="0">
              <a:lnSpc>
                <a:spcPct val="137500"/>
              </a:lnSpc>
              <a:spcBef>
                <a:spcPts val="0"/>
              </a:spcBef>
              <a:spcAft>
                <a:spcPts val="0"/>
              </a:spcAft>
              <a:buNone/>
            </a:pPr>
            <a:r>
              <a:rPr lang="en" b="1" dirty="0">
                <a:solidFill>
                  <a:schemeClr val="bg2">
                    <a:lumMod val="50000"/>
                  </a:schemeClr>
                </a:solidFill>
                <a:highlight>
                  <a:srgbClr val="44A3F4"/>
                </a:highlight>
              </a:rPr>
              <a:t>Mobile Accessibility Tools</a:t>
            </a:r>
            <a:endParaRPr dirty="0">
              <a:solidFill>
                <a:schemeClr val="bg2">
                  <a:lumMod val="50000"/>
                </a:schemeClr>
              </a:solidFill>
              <a:highlight>
                <a:srgbClr val="44A3F4"/>
              </a:highlight>
            </a:endParaRPr>
          </a:p>
        </p:txBody>
      </p:sp>
      <p:sp>
        <p:nvSpPr>
          <p:cNvPr id="68" name="Google Shape;68;p13"/>
          <p:cNvSpPr txBox="1">
            <a:spLocks noGrp="1"/>
          </p:cNvSpPr>
          <p:nvPr>
            <p:ph type="subTitle" idx="1"/>
          </p:nvPr>
        </p:nvSpPr>
        <p:spPr>
          <a:xfrm>
            <a:off x="738745" y="2559326"/>
            <a:ext cx="7757859" cy="650280"/>
          </a:xfrm>
          <a:prstGeom prst="rect">
            <a:avLst/>
          </a:prstGeom>
          <a:solidFill>
            <a:srgbClr val="44A3F4"/>
          </a:solidFill>
          <a:ln w="9525" cap="flat" cmpd="sng">
            <a:solidFill>
              <a:srgbClr val="4A86E8"/>
            </a:solidFill>
            <a:prstDash val="solid"/>
            <a:round/>
            <a:headEnd type="none" w="sm" len="sm"/>
            <a:tailEnd type="none" w="sm" len="sm"/>
          </a:ln>
        </p:spPr>
        <p:txBody>
          <a:bodyPr spcFirstLastPara="1" wrap="square" lIns="91425" tIns="91425" rIns="91425" bIns="91425" anchor="t" anchorCtr="0">
            <a:normAutofit lnSpcReduction="10000"/>
          </a:bodyPr>
          <a:lstStyle/>
          <a:p>
            <a:pPr marL="0" lvl="0" indent="0" rtl="0">
              <a:lnSpc>
                <a:spcPct val="137500"/>
              </a:lnSpc>
              <a:spcBef>
                <a:spcPts val="0"/>
              </a:spcBef>
              <a:spcAft>
                <a:spcPts val="0"/>
              </a:spcAft>
              <a:buNone/>
            </a:pPr>
            <a:r>
              <a:rPr lang="en" sz="2300" b="1" dirty="0">
                <a:solidFill>
                  <a:schemeClr val="bg2">
                    <a:lumMod val="50000"/>
                  </a:schemeClr>
                </a:solidFill>
                <a:highlight>
                  <a:srgbClr val="44A3F4"/>
                </a:highlight>
              </a:rPr>
              <a:t>Camera Switches and </a:t>
            </a:r>
            <a:r>
              <a:rPr lang="en" sz="2000" b="1" dirty="0">
                <a:solidFill>
                  <a:schemeClr val="bg2">
                    <a:lumMod val="50000"/>
                  </a:schemeClr>
                </a:solidFill>
                <a:highlight>
                  <a:srgbClr val="44A3F4"/>
                </a:highlight>
              </a:rPr>
              <a:t>More</a:t>
            </a:r>
            <a:endParaRPr dirty="0">
              <a:solidFill>
                <a:schemeClr val="bg2">
                  <a:lumMod val="50000"/>
                </a:schemeClr>
              </a:solidFill>
              <a:highlight>
                <a:srgbClr val="44A3F4"/>
              </a:highlight>
            </a:endParaRPr>
          </a:p>
        </p:txBody>
      </p:sp>
      <p:sp>
        <p:nvSpPr>
          <p:cNvPr id="69" name="Google Shape;69;p13"/>
          <p:cNvSpPr txBox="1">
            <a:spLocks noGrp="1"/>
          </p:cNvSpPr>
          <p:nvPr>
            <p:ph type="subTitle" idx="1"/>
          </p:nvPr>
        </p:nvSpPr>
        <p:spPr>
          <a:xfrm>
            <a:off x="738745" y="3209606"/>
            <a:ext cx="5624547" cy="1089900"/>
          </a:xfrm>
          <a:prstGeom prst="rect">
            <a:avLst/>
          </a:prstGeom>
          <a:solidFill>
            <a:srgbClr val="44A3F4"/>
          </a:solidFill>
          <a:ln w="9525" cap="flat" cmpd="sng">
            <a:solidFill>
              <a:srgbClr val="4A86E8"/>
            </a:solidFill>
            <a:prstDash val="solid"/>
            <a:round/>
            <a:headEnd type="none" w="sm" len="sm"/>
            <a:tailEnd type="none" w="sm" len="sm"/>
          </a:ln>
        </p:spPr>
        <p:txBody>
          <a:bodyPr spcFirstLastPara="1" wrap="square" lIns="91425" tIns="91425" rIns="91425" bIns="91425" anchor="t" anchorCtr="0">
            <a:normAutofit/>
          </a:bodyPr>
          <a:lstStyle/>
          <a:p>
            <a:pPr marL="0" lvl="0" indent="0" rtl="0">
              <a:lnSpc>
                <a:spcPct val="137500"/>
              </a:lnSpc>
              <a:spcBef>
                <a:spcPts val="0"/>
              </a:spcBef>
              <a:spcAft>
                <a:spcPts val="0"/>
              </a:spcAft>
              <a:buNone/>
            </a:pPr>
            <a:r>
              <a:rPr lang="en" sz="2400" b="1" dirty="0">
                <a:solidFill>
                  <a:schemeClr val="bg2">
                    <a:lumMod val="50000"/>
                  </a:schemeClr>
                </a:solidFill>
                <a:highlight>
                  <a:srgbClr val="44A3F4"/>
                </a:highlight>
              </a:rPr>
              <a:t>By Shafik Quoraishee</a:t>
            </a:r>
            <a:endParaRPr sz="2400" dirty="0">
              <a:solidFill>
                <a:schemeClr val="bg2">
                  <a:lumMod val="50000"/>
                </a:schemeClr>
              </a:solidFill>
              <a:highlight>
                <a:srgbClr val="44A3F4"/>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159575" y="357800"/>
            <a:ext cx="1935231" cy="1421124"/>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solidFill>
                  <a:schemeClr val="bg2">
                    <a:lumMod val="50000"/>
                  </a:schemeClr>
                </a:solidFill>
              </a:rPr>
              <a:t>VoiceOver</a:t>
            </a:r>
            <a:br>
              <a:rPr lang="en" dirty="0">
                <a:solidFill>
                  <a:schemeClr val="bg2">
                    <a:lumMod val="50000"/>
                  </a:schemeClr>
                </a:solidFill>
              </a:rPr>
            </a:br>
            <a:r>
              <a:rPr lang="en" dirty="0">
                <a:solidFill>
                  <a:schemeClr val="bg2">
                    <a:lumMod val="50000"/>
                  </a:schemeClr>
                </a:solidFill>
              </a:rPr>
              <a:t>Demo:</a:t>
            </a:r>
            <a:br>
              <a:rPr lang="en" dirty="0">
                <a:solidFill>
                  <a:schemeClr val="bg2">
                    <a:lumMod val="50000"/>
                  </a:schemeClr>
                </a:solidFill>
              </a:rPr>
            </a:br>
            <a:r>
              <a:rPr lang="en" dirty="0">
                <a:solidFill>
                  <a:schemeClr val="bg2">
                    <a:lumMod val="50000"/>
                  </a:schemeClr>
                </a:solidFill>
              </a:rPr>
              <a:t>iOS</a:t>
            </a:r>
            <a:endParaRPr dirty="0">
              <a:solidFill>
                <a:schemeClr val="bg2">
                  <a:lumMod val="50000"/>
                </a:schemeClr>
              </a:solidFill>
            </a:endParaRPr>
          </a:p>
        </p:txBody>
      </p:sp>
      <p:pic>
        <p:nvPicPr>
          <p:cNvPr id="2" name="Online Media 1" title="Voice Over Demo IPad">
            <a:hlinkClick r:id="" action="ppaction://media"/>
            <a:extLst>
              <a:ext uri="{FF2B5EF4-FFF2-40B4-BE49-F238E27FC236}">
                <a16:creationId xmlns:a16="http://schemas.microsoft.com/office/drawing/2014/main" id="{9C6283A9-C498-EE42-DB6B-DC1678BF91F5}"/>
              </a:ext>
            </a:extLst>
          </p:cNvPr>
          <p:cNvPicPr>
            <a:picLocks noRot="1" noChangeAspect="1"/>
          </p:cNvPicPr>
          <p:nvPr>
            <a:videoFile r:link="rId1"/>
            <p:custDataLst>
              <p:tags r:id="rId2"/>
            </p:custDataLst>
          </p:nvPr>
        </p:nvPicPr>
        <p:blipFill>
          <a:blip r:embed="rId5"/>
          <a:stretch>
            <a:fillRect/>
          </a:stretch>
        </p:blipFill>
        <p:spPr>
          <a:xfrm>
            <a:off x="2286000" y="0"/>
            <a:ext cx="6858000" cy="5143500"/>
          </a:xfrm>
          <a:prstGeom prst="rect">
            <a:avLst/>
          </a:prstGeom>
        </p:spPr>
      </p:pic>
    </p:spTree>
    <p:extLst>
      <p:ext uri="{BB962C8B-B14F-4D97-AF65-F5344CB8AC3E}">
        <p14:creationId xmlns:p14="http://schemas.microsoft.com/office/powerpoint/2010/main" val="188698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Camera Switch Access</a:t>
            </a:r>
            <a:endParaRPr/>
          </a:p>
        </p:txBody>
      </p:sp>
      <p:sp>
        <p:nvSpPr>
          <p:cNvPr id="131" name="Google Shape;131;p23"/>
          <p:cNvSpPr txBox="1">
            <a:spLocks noGrp="1"/>
          </p:cNvSpPr>
          <p:nvPr>
            <p:ph type="body" idx="1"/>
          </p:nvPr>
        </p:nvSpPr>
        <p:spPr>
          <a:xfrm>
            <a:off x="471900" y="1919075"/>
            <a:ext cx="7681200" cy="2710200"/>
          </a:xfrm>
          <a:prstGeom prst="rect">
            <a:avLst/>
          </a:prstGeom>
        </p:spPr>
        <p:txBody>
          <a:bodyPr spcFirstLastPara="1" wrap="square" lIns="91425" tIns="91425" rIns="91425" bIns="91425" anchor="t" anchorCtr="0">
            <a:normAutofit fontScale="85000" lnSpcReduction="10000"/>
          </a:bodyPr>
          <a:lstStyle/>
          <a:p>
            <a:pPr marL="457200" lvl="0" indent="-325755" algn="l" rtl="0">
              <a:spcBef>
                <a:spcPts val="0"/>
              </a:spcBef>
              <a:spcAft>
                <a:spcPts val="0"/>
              </a:spcAft>
              <a:buClr>
                <a:srgbClr val="000000"/>
              </a:buClr>
              <a:buSzPct val="100000"/>
              <a:buFont typeface="Arial"/>
              <a:buChar char="●"/>
            </a:pPr>
            <a:r>
              <a:rPr lang="en">
                <a:solidFill>
                  <a:srgbClr val="000000"/>
                </a:solidFill>
                <a:latin typeface="Arial"/>
                <a:ea typeface="Arial"/>
                <a:cs typeface="Arial"/>
                <a:sym typeface="Arial"/>
              </a:rPr>
              <a:t>Camera switches use facial movements or expressions to control mobile devices</a:t>
            </a:r>
            <a:endParaRPr>
              <a:solidFill>
                <a:srgbClr val="000000"/>
              </a:solidFill>
              <a:latin typeface="Arial"/>
              <a:ea typeface="Arial"/>
              <a:cs typeface="Arial"/>
              <a:sym typeface="Arial"/>
            </a:endParaRPr>
          </a:p>
          <a:p>
            <a:pPr marL="457200" lvl="0" indent="-325755" algn="l" rtl="0">
              <a:spcBef>
                <a:spcPts val="1000"/>
              </a:spcBef>
              <a:spcAft>
                <a:spcPts val="0"/>
              </a:spcAft>
              <a:buClr>
                <a:srgbClr val="000000"/>
              </a:buClr>
              <a:buSzPct val="100000"/>
              <a:buFont typeface="Arial"/>
              <a:buChar char="●"/>
            </a:pPr>
            <a:r>
              <a:rPr lang="en">
                <a:solidFill>
                  <a:srgbClr val="000000"/>
                </a:solidFill>
                <a:latin typeface="Arial"/>
                <a:ea typeface="Arial"/>
                <a:cs typeface="Arial"/>
                <a:sym typeface="Arial"/>
              </a:rPr>
              <a:t>Users can assign specific actions, like tapping or scrolling, to different facial movements or expressions</a:t>
            </a:r>
            <a:endParaRPr>
              <a:solidFill>
                <a:srgbClr val="000000"/>
              </a:solidFill>
              <a:latin typeface="Arial"/>
              <a:ea typeface="Arial"/>
              <a:cs typeface="Arial"/>
              <a:sym typeface="Arial"/>
            </a:endParaRPr>
          </a:p>
          <a:p>
            <a:pPr marL="457200" lvl="0" indent="-325755" algn="l" rtl="0">
              <a:spcBef>
                <a:spcPts val="1000"/>
              </a:spcBef>
              <a:spcAft>
                <a:spcPts val="0"/>
              </a:spcAft>
              <a:buClr>
                <a:srgbClr val="000000"/>
              </a:buClr>
              <a:buSzPct val="100000"/>
              <a:buFont typeface="Arial"/>
              <a:buChar char="●"/>
            </a:pPr>
            <a:r>
              <a:rPr lang="en">
                <a:solidFill>
                  <a:srgbClr val="000000"/>
                </a:solidFill>
                <a:latin typeface="Arial"/>
                <a:ea typeface="Arial"/>
                <a:cs typeface="Arial"/>
                <a:sym typeface="Arial"/>
              </a:rPr>
              <a:t>Camera switches can be easily configured through the accessibility settings on mobile devices</a:t>
            </a:r>
            <a:endParaRPr>
              <a:solidFill>
                <a:srgbClr val="000000"/>
              </a:solidFill>
              <a:latin typeface="Arial"/>
              <a:ea typeface="Arial"/>
              <a:cs typeface="Arial"/>
              <a:sym typeface="Arial"/>
            </a:endParaRPr>
          </a:p>
          <a:p>
            <a:pPr marL="457200" lvl="0" indent="-325755" algn="l" rtl="0">
              <a:spcBef>
                <a:spcPts val="1000"/>
              </a:spcBef>
              <a:spcAft>
                <a:spcPts val="0"/>
              </a:spcAft>
              <a:buClr>
                <a:srgbClr val="000000"/>
              </a:buClr>
              <a:buSzPct val="100000"/>
              <a:buFont typeface="Arial"/>
              <a:buChar char="●"/>
            </a:pPr>
            <a:r>
              <a:rPr lang="en">
                <a:solidFill>
                  <a:srgbClr val="000000"/>
                </a:solidFill>
                <a:latin typeface="Arial"/>
                <a:ea typeface="Arial"/>
                <a:cs typeface="Arial"/>
                <a:sym typeface="Arial"/>
              </a:rPr>
              <a:t>This feature expands accessibility, allowing users with physical disabilities to interact with their devices more independently and effectively.</a:t>
            </a:r>
            <a:endParaRPr>
              <a:solidFill>
                <a:srgbClr val="000000"/>
              </a:solidFill>
              <a:latin typeface="Arial"/>
              <a:ea typeface="Arial"/>
              <a:cs typeface="Arial"/>
              <a:sym typeface="Arial"/>
            </a:endParaRPr>
          </a:p>
          <a:p>
            <a:pPr marL="0" lvl="0" indent="0" algn="l" rtl="0">
              <a:spcBef>
                <a:spcPts val="1000"/>
              </a:spcBef>
              <a:spcAft>
                <a:spcPts val="12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dirty="0"/>
              <a:t>Camera Switch Access (Setup &amp; Demo) - Android</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159575" y="357799"/>
            <a:ext cx="1935231" cy="2277335"/>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US" dirty="0">
                <a:solidFill>
                  <a:schemeClr val="bg2">
                    <a:lumMod val="50000"/>
                  </a:schemeClr>
                </a:solidFill>
              </a:rPr>
              <a:t>Camera Switch Access (Setup &amp; Demo): Android</a:t>
            </a:r>
            <a:endParaRPr dirty="0">
              <a:solidFill>
                <a:schemeClr val="bg2">
                  <a:lumMod val="50000"/>
                </a:schemeClr>
              </a:solidFill>
            </a:endParaRPr>
          </a:p>
        </p:txBody>
      </p:sp>
      <p:pic>
        <p:nvPicPr>
          <p:cNvPr id="3" name="Online Media 2" title="Camera Switch Access on Android Demo and Setup">
            <a:hlinkClick r:id="" action="ppaction://media"/>
            <a:extLst>
              <a:ext uri="{FF2B5EF4-FFF2-40B4-BE49-F238E27FC236}">
                <a16:creationId xmlns:a16="http://schemas.microsoft.com/office/drawing/2014/main" id="{ED87F42B-6BE0-5277-5399-651A1B5FE7A1}"/>
              </a:ext>
            </a:extLst>
          </p:cNvPr>
          <p:cNvPicPr>
            <a:picLocks noRot="1" noChangeAspect="1"/>
          </p:cNvPicPr>
          <p:nvPr>
            <a:videoFile r:link="rId1"/>
            <p:custDataLst>
              <p:tags r:id="rId2"/>
            </p:custDataLst>
          </p:nvPr>
        </p:nvPicPr>
        <p:blipFill>
          <a:blip r:embed="rId5"/>
          <a:stretch>
            <a:fillRect/>
          </a:stretch>
        </p:blipFill>
        <p:spPr>
          <a:xfrm>
            <a:off x="2286000" y="0"/>
            <a:ext cx="6858000" cy="5143500"/>
          </a:xfrm>
          <a:prstGeom prst="rect">
            <a:avLst/>
          </a:prstGeom>
        </p:spPr>
      </p:pic>
    </p:spTree>
    <p:extLst>
      <p:ext uri="{BB962C8B-B14F-4D97-AF65-F5344CB8AC3E}">
        <p14:creationId xmlns:p14="http://schemas.microsoft.com/office/powerpoint/2010/main" val="292806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159575" y="357799"/>
            <a:ext cx="1935231" cy="2277335"/>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dirty="0">
                <a:solidFill>
                  <a:schemeClr val="bg2">
                    <a:lumMod val="50000"/>
                  </a:schemeClr>
                </a:solidFill>
              </a:rPr>
              <a:t>Camera Switch Access (Setup &amp; Demo): iOS</a:t>
            </a:r>
            <a:endParaRPr dirty="0">
              <a:solidFill>
                <a:schemeClr val="bg2">
                  <a:lumMod val="50000"/>
                </a:schemeClr>
              </a:solidFill>
            </a:endParaRPr>
          </a:p>
        </p:txBody>
      </p:sp>
      <p:pic>
        <p:nvPicPr>
          <p:cNvPr id="4" name="Online Media 3" title="Camera Switch Access iPad">
            <a:hlinkClick r:id="" action="ppaction://media"/>
            <a:extLst>
              <a:ext uri="{FF2B5EF4-FFF2-40B4-BE49-F238E27FC236}">
                <a16:creationId xmlns:a16="http://schemas.microsoft.com/office/drawing/2014/main" id="{621FE54C-9190-4278-4042-1CECC39C1826}"/>
              </a:ext>
            </a:extLst>
          </p:cNvPr>
          <p:cNvPicPr>
            <a:picLocks noRot="1" noChangeAspect="1"/>
          </p:cNvPicPr>
          <p:nvPr>
            <a:videoFile r:link="rId1"/>
            <p:custDataLst>
              <p:tags r:id="rId2"/>
            </p:custDataLst>
          </p:nvPr>
        </p:nvPicPr>
        <p:blipFill>
          <a:blip r:embed="rId5"/>
          <a:stretch>
            <a:fillRect/>
          </a:stretch>
        </p:blipFill>
        <p:spPr>
          <a:xfrm>
            <a:off x="2286000" y="0"/>
            <a:ext cx="6858000" cy="5143500"/>
          </a:xfrm>
          <a:prstGeom prst="rect">
            <a:avLst/>
          </a:prstGeom>
        </p:spPr>
      </p:pic>
    </p:spTree>
    <p:extLst>
      <p:ext uri="{BB962C8B-B14F-4D97-AF65-F5344CB8AC3E}">
        <p14:creationId xmlns:p14="http://schemas.microsoft.com/office/powerpoint/2010/main" val="337767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Hardware Switches</a:t>
            </a:r>
            <a:endParaRPr/>
          </a:p>
        </p:txBody>
      </p:sp>
      <p:sp>
        <p:nvSpPr>
          <p:cNvPr id="149" name="Google Shape;149;p26"/>
          <p:cNvSpPr txBox="1">
            <a:spLocks noGrp="1"/>
          </p:cNvSpPr>
          <p:nvPr>
            <p:ph type="body" idx="1"/>
          </p:nvPr>
        </p:nvSpPr>
        <p:spPr>
          <a:xfrm>
            <a:off x="471900" y="1919075"/>
            <a:ext cx="4148400" cy="2710200"/>
          </a:xfrm>
          <a:prstGeom prst="rect">
            <a:avLst/>
          </a:prstGeom>
        </p:spPr>
        <p:txBody>
          <a:bodyPr spcFirstLastPara="1" wrap="square" lIns="91425" tIns="91425" rIns="91425" bIns="91425" anchor="t" anchorCtr="0">
            <a:normAutofit fontScale="85000" lnSpcReduction="10000"/>
          </a:bodyPr>
          <a:lstStyle/>
          <a:p>
            <a:pPr marL="457200" lvl="0" indent="-297497" algn="l" rtl="0">
              <a:spcBef>
                <a:spcPts val="0"/>
              </a:spcBef>
              <a:spcAft>
                <a:spcPts val="0"/>
              </a:spcAft>
              <a:buClr>
                <a:srgbClr val="000000"/>
              </a:buClr>
              <a:buSzPct val="100000"/>
              <a:buFont typeface="Arial"/>
              <a:buChar char="●"/>
            </a:pPr>
            <a:r>
              <a:rPr lang="en" sz="1400">
                <a:solidFill>
                  <a:srgbClr val="000000"/>
                </a:solidFill>
                <a:latin typeface="Arial"/>
                <a:ea typeface="Arial"/>
                <a:cs typeface="Arial"/>
                <a:sym typeface="Arial"/>
              </a:rPr>
              <a:t>Modern mobile operating systems like iOS and Android support switch control, allowing users to operate their devices using physical switches. </a:t>
            </a:r>
            <a:endParaRPr sz="1400">
              <a:solidFill>
                <a:srgbClr val="000000"/>
              </a:solidFill>
              <a:latin typeface="Arial"/>
              <a:ea typeface="Arial"/>
              <a:cs typeface="Arial"/>
              <a:sym typeface="Arial"/>
            </a:endParaRPr>
          </a:p>
          <a:p>
            <a:pPr marL="457200" lvl="0" indent="-297497" algn="l" rtl="0">
              <a:spcBef>
                <a:spcPts val="1000"/>
              </a:spcBef>
              <a:spcAft>
                <a:spcPts val="0"/>
              </a:spcAft>
              <a:buClr>
                <a:srgbClr val="000000"/>
              </a:buClr>
              <a:buSzPct val="100000"/>
              <a:buFont typeface="Arial"/>
              <a:buChar char="●"/>
            </a:pPr>
            <a:r>
              <a:rPr lang="en" sz="1400">
                <a:solidFill>
                  <a:srgbClr val="000000"/>
                </a:solidFill>
                <a:latin typeface="Arial"/>
                <a:ea typeface="Arial"/>
                <a:cs typeface="Arial"/>
                <a:sym typeface="Arial"/>
              </a:rPr>
              <a:t>Hardware switches come in various forms, including button switches, sip-and-puff systems, and joystick controls.</a:t>
            </a:r>
            <a:endParaRPr sz="1400">
              <a:solidFill>
                <a:srgbClr val="000000"/>
              </a:solidFill>
              <a:latin typeface="Arial"/>
              <a:ea typeface="Arial"/>
              <a:cs typeface="Arial"/>
              <a:sym typeface="Arial"/>
            </a:endParaRPr>
          </a:p>
          <a:p>
            <a:pPr marL="457200" lvl="0" indent="-297497" algn="l" rtl="0">
              <a:spcBef>
                <a:spcPts val="1000"/>
              </a:spcBef>
              <a:spcAft>
                <a:spcPts val="0"/>
              </a:spcAft>
              <a:buClr>
                <a:srgbClr val="000000"/>
              </a:buClr>
              <a:buSzPct val="100000"/>
              <a:buFont typeface="Arial"/>
              <a:buChar char="●"/>
            </a:pPr>
            <a:r>
              <a:rPr lang="en" sz="1400">
                <a:solidFill>
                  <a:srgbClr val="000000"/>
                </a:solidFill>
                <a:latin typeface="Arial"/>
                <a:ea typeface="Arial"/>
                <a:cs typeface="Arial"/>
                <a:sym typeface="Arial"/>
              </a:rPr>
              <a:t>Many accessibility switches connect to mobile devices via Bluetooth or USB, ensuring compatibility and ease of use. </a:t>
            </a:r>
            <a:endParaRPr sz="1400">
              <a:solidFill>
                <a:srgbClr val="000000"/>
              </a:solidFill>
              <a:latin typeface="Arial"/>
              <a:ea typeface="Arial"/>
              <a:cs typeface="Arial"/>
              <a:sym typeface="Arial"/>
            </a:endParaRPr>
          </a:p>
          <a:p>
            <a:pPr marL="457200" lvl="0" indent="-282733" algn="l" rtl="0">
              <a:spcBef>
                <a:spcPts val="1000"/>
              </a:spcBef>
              <a:spcAft>
                <a:spcPts val="0"/>
              </a:spcAft>
              <a:buClr>
                <a:srgbClr val="000000"/>
              </a:buClr>
              <a:buSzPct val="78571"/>
              <a:buFont typeface="Arial"/>
              <a:buChar char="●"/>
            </a:pPr>
            <a:r>
              <a:rPr lang="en" sz="1400">
                <a:solidFill>
                  <a:srgbClr val="000000"/>
                </a:solidFill>
                <a:latin typeface="Arial"/>
                <a:ea typeface="Arial"/>
                <a:cs typeface="Arial"/>
                <a:sym typeface="Arial"/>
              </a:rPr>
              <a:t>Users can configure switch actions and create profiles tailored to specific tasks or applications</a:t>
            </a: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000"/>
              </a:spcBef>
              <a:spcAft>
                <a:spcPts val="1200"/>
              </a:spcAft>
              <a:buNone/>
            </a:pPr>
            <a:endParaRPr/>
          </a:p>
        </p:txBody>
      </p:sp>
      <p:pic>
        <p:nvPicPr>
          <p:cNvPr id="150" name="Google Shape;150;p26" descr="Different examples of switches. Four circles in different colors. A rectangle one. One with a button."/>
          <p:cNvPicPr preferRelativeResize="0"/>
          <p:nvPr/>
        </p:nvPicPr>
        <p:blipFill>
          <a:blip r:embed="rId3">
            <a:alphaModFix/>
          </a:blip>
          <a:stretch>
            <a:fillRect/>
          </a:stretch>
        </p:blipFill>
        <p:spPr>
          <a:xfrm>
            <a:off x="4862000" y="1919075"/>
            <a:ext cx="3876025" cy="28775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50768" y="407676"/>
            <a:ext cx="1935231" cy="1371248"/>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dirty="0">
                <a:solidFill>
                  <a:schemeClr val="bg2">
                    <a:lumMod val="50000"/>
                  </a:schemeClr>
                </a:solidFill>
              </a:rPr>
              <a:t>Hardware Switch Demo</a:t>
            </a:r>
            <a:endParaRPr dirty="0">
              <a:solidFill>
                <a:schemeClr val="bg2">
                  <a:lumMod val="50000"/>
                </a:schemeClr>
              </a:solidFill>
            </a:endParaRPr>
          </a:p>
        </p:txBody>
      </p:sp>
      <p:pic>
        <p:nvPicPr>
          <p:cNvPr id="2" name="Online Media 1" title="Hardware Switch Acess">
            <a:hlinkClick r:id="" action="ppaction://media"/>
            <a:extLst>
              <a:ext uri="{FF2B5EF4-FFF2-40B4-BE49-F238E27FC236}">
                <a16:creationId xmlns:a16="http://schemas.microsoft.com/office/drawing/2014/main" id="{E6D94A78-C922-8470-C5C1-B413EDE4F9A1}"/>
              </a:ext>
            </a:extLst>
          </p:cNvPr>
          <p:cNvPicPr>
            <a:picLocks noRot="1" noChangeAspect="1"/>
          </p:cNvPicPr>
          <p:nvPr>
            <a:videoFile r:link="rId1"/>
            <p:custDataLst>
              <p:tags r:id="rId2"/>
            </p:custDataLst>
          </p:nvPr>
        </p:nvPicPr>
        <p:blipFill>
          <a:blip r:embed="rId5"/>
          <a:stretch>
            <a:fillRect/>
          </a:stretch>
        </p:blipFill>
        <p:spPr>
          <a:xfrm>
            <a:off x="2285999" y="0"/>
            <a:ext cx="6858000" cy="5143500"/>
          </a:xfrm>
          <a:prstGeom prst="rect">
            <a:avLst/>
          </a:prstGeom>
        </p:spPr>
      </p:pic>
    </p:spTree>
    <p:extLst>
      <p:ext uri="{BB962C8B-B14F-4D97-AF65-F5344CB8AC3E}">
        <p14:creationId xmlns:p14="http://schemas.microsoft.com/office/powerpoint/2010/main" val="291854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Live Captions</a:t>
            </a:r>
            <a:endParaRPr dirty="0"/>
          </a:p>
        </p:txBody>
      </p:sp>
      <p:sp>
        <p:nvSpPr>
          <p:cNvPr id="162" name="Google Shape;162;p28"/>
          <p:cNvSpPr txBox="1">
            <a:spLocks noGrp="1"/>
          </p:cNvSpPr>
          <p:nvPr>
            <p:ph type="body" idx="1"/>
          </p:nvPr>
        </p:nvSpPr>
        <p:spPr>
          <a:xfrm>
            <a:off x="595543" y="1838844"/>
            <a:ext cx="5630690" cy="3098100"/>
          </a:xfrm>
          <a:prstGeom prst="rect">
            <a:avLst/>
          </a:prstGeom>
        </p:spPr>
        <p:txBody>
          <a:bodyPr spcFirstLastPara="1" wrap="square" lIns="91425" tIns="91425" rIns="91425" bIns="91425" anchor="t" anchorCtr="0">
            <a:normAutofit/>
          </a:bodyPr>
          <a:lstStyle/>
          <a:p>
            <a:pPr marL="457200" lvl="0" indent="-298450" algn="l" rtl="0">
              <a:spcBef>
                <a:spcPts val="0"/>
              </a:spcBef>
              <a:spcAft>
                <a:spcPts val="0"/>
              </a:spcAft>
              <a:buClr>
                <a:srgbClr val="000000"/>
              </a:buClr>
              <a:buSzPts val="1100"/>
              <a:buFont typeface="Arial"/>
              <a:buChar char="●"/>
            </a:pPr>
            <a:r>
              <a:rPr lang="en" sz="1400" dirty="0">
                <a:solidFill>
                  <a:srgbClr val="000000"/>
                </a:solidFill>
                <a:latin typeface="Arial"/>
                <a:ea typeface="Arial"/>
                <a:cs typeface="Arial"/>
                <a:sym typeface="Arial"/>
              </a:rPr>
              <a:t>Live captions provide real-time text transcriptions of spoken words during broadcasts, meetings, and events</a:t>
            </a:r>
            <a:endParaRPr sz="1400" dirty="0">
              <a:solidFill>
                <a:srgbClr val="000000"/>
              </a:solidFill>
              <a:latin typeface="Arial"/>
              <a:ea typeface="Arial"/>
              <a:cs typeface="Arial"/>
              <a:sym typeface="Arial"/>
            </a:endParaRPr>
          </a:p>
          <a:p>
            <a:pPr marL="457200" lvl="0" indent="-298450" algn="l" rtl="0">
              <a:spcBef>
                <a:spcPts val="1000"/>
              </a:spcBef>
              <a:spcAft>
                <a:spcPts val="0"/>
              </a:spcAft>
              <a:buClr>
                <a:srgbClr val="000000"/>
              </a:buClr>
              <a:buSzPts val="1100"/>
              <a:buFont typeface="Arial"/>
              <a:buChar char="●"/>
            </a:pPr>
            <a:r>
              <a:rPr lang="en" sz="1400" dirty="0">
                <a:solidFill>
                  <a:srgbClr val="000000"/>
                </a:solidFill>
                <a:latin typeface="Arial"/>
                <a:ea typeface="Arial"/>
                <a:cs typeface="Arial"/>
                <a:sym typeface="Arial"/>
              </a:rPr>
              <a:t>They often rely on advanced ASR technology to convert spoken language into text instantly</a:t>
            </a:r>
            <a:endParaRPr sz="1400" dirty="0">
              <a:solidFill>
                <a:srgbClr val="000000"/>
              </a:solidFill>
              <a:latin typeface="Arial"/>
              <a:ea typeface="Arial"/>
              <a:cs typeface="Arial"/>
              <a:sym typeface="Arial"/>
            </a:endParaRPr>
          </a:p>
          <a:p>
            <a:pPr marL="457200" lvl="0" indent="-298450" algn="l" rtl="0">
              <a:spcBef>
                <a:spcPts val="1000"/>
              </a:spcBef>
              <a:spcAft>
                <a:spcPts val="0"/>
              </a:spcAft>
              <a:buClr>
                <a:srgbClr val="000000"/>
              </a:buClr>
              <a:buSzPts val="1100"/>
              <a:buFont typeface="Arial"/>
              <a:buChar char="●"/>
            </a:pPr>
            <a:r>
              <a:rPr lang="en" sz="1400" dirty="0">
                <a:solidFill>
                  <a:srgbClr val="000000"/>
                </a:solidFill>
                <a:latin typeface="Arial"/>
                <a:ea typeface="Arial"/>
                <a:cs typeface="Arial"/>
                <a:sym typeface="Arial"/>
              </a:rPr>
              <a:t> Modern live captioning systems can support multiple languages, offering translations and transcriptions simultaneously</a:t>
            </a:r>
            <a:endParaRPr sz="1400" dirty="0">
              <a:solidFill>
                <a:srgbClr val="000000"/>
              </a:solidFill>
              <a:latin typeface="Arial"/>
              <a:ea typeface="Arial"/>
              <a:cs typeface="Arial"/>
              <a:sym typeface="Arial"/>
            </a:endParaRPr>
          </a:p>
          <a:p>
            <a:pPr marL="457200" lvl="0" indent="-298450" algn="l" rtl="0">
              <a:spcBef>
                <a:spcPts val="1000"/>
              </a:spcBef>
              <a:spcAft>
                <a:spcPts val="0"/>
              </a:spcAft>
              <a:buClr>
                <a:srgbClr val="000000"/>
              </a:buClr>
              <a:buSzPts val="1100"/>
              <a:buFont typeface="Arial"/>
              <a:buChar char="●"/>
            </a:pPr>
            <a:r>
              <a:rPr lang="en" sz="1400" dirty="0">
                <a:solidFill>
                  <a:srgbClr val="000000"/>
                </a:solidFill>
                <a:latin typeface="Arial"/>
                <a:ea typeface="Arial"/>
                <a:cs typeface="Arial"/>
                <a:sym typeface="Arial"/>
              </a:rPr>
              <a:t>Live captions can be integrated into various platforms such as Zoom, YouTube, and Microsoft Teams</a:t>
            </a:r>
            <a:endParaRPr sz="1400" dirty="0">
              <a:solidFill>
                <a:srgbClr val="000000"/>
              </a:solidFill>
              <a:latin typeface="Arial"/>
              <a:ea typeface="Arial"/>
              <a:cs typeface="Arial"/>
              <a:sym typeface="Arial"/>
            </a:endParaRPr>
          </a:p>
          <a:p>
            <a:pPr marL="0" lvl="0" indent="0" algn="l" rtl="0">
              <a:spcBef>
                <a:spcPts val="1000"/>
              </a:spcBef>
              <a:spcAft>
                <a:spcPts val="1200"/>
              </a:spcAft>
              <a:buNone/>
            </a:pPr>
            <a:endParaRP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8"/>
          <p:cNvSpPr txBox="1">
            <a:spLocks noGrp="1"/>
          </p:cNvSpPr>
          <p:nvPr>
            <p:ph type="title"/>
          </p:nvPr>
        </p:nvSpPr>
        <p:spPr>
          <a:xfrm>
            <a:off x="269882" y="0"/>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Live Captions Demo</a:t>
            </a:r>
            <a:endParaRPr dirty="0"/>
          </a:p>
        </p:txBody>
      </p:sp>
      <p:pic>
        <p:nvPicPr>
          <p:cNvPr id="2" name="Online Media 2" title="Live Caption Demo">
            <a:hlinkClick r:id="" action="ppaction://media"/>
            <a:extLst>
              <a:ext uri="{FF2B5EF4-FFF2-40B4-BE49-F238E27FC236}">
                <a16:creationId xmlns:a16="http://schemas.microsoft.com/office/drawing/2014/main" id="{6CDFD8C8-7215-114A-1359-5F224FB7D9AF}"/>
              </a:ext>
            </a:extLst>
          </p:cNvPr>
          <p:cNvPicPr>
            <a:picLocks noRot="1" noChangeAspect="1"/>
          </p:cNvPicPr>
          <p:nvPr>
            <a:videoFile r:link="rId1"/>
            <p:custDataLst>
              <p:tags r:id="rId2"/>
            </p:custDataLst>
          </p:nvPr>
        </p:nvPicPr>
        <p:blipFill>
          <a:blip r:embed="rId5"/>
          <a:stretch>
            <a:fillRect/>
          </a:stretch>
        </p:blipFill>
        <p:spPr>
          <a:xfrm>
            <a:off x="878775" y="846763"/>
            <a:ext cx="7386449" cy="4172989"/>
          </a:xfrm>
          <a:prstGeom prst="rect">
            <a:avLst/>
          </a:prstGeom>
        </p:spPr>
      </p:pic>
    </p:spTree>
    <p:extLst>
      <p:ext uri="{BB962C8B-B14F-4D97-AF65-F5344CB8AC3E}">
        <p14:creationId xmlns:p14="http://schemas.microsoft.com/office/powerpoint/2010/main" val="57038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Accessibility Scanner</a:t>
            </a:r>
            <a:endParaRPr/>
          </a:p>
        </p:txBody>
      </p:sp>
      <p:sp>
        <p:nvSpPr>
          <p:cNvPr id="169" name="Google Shape;169;p29"/>
          <p:cNvSpPr txBox="1">
            <a:spLocks noGrp="1"/>
          </p:cNvSpPr>
          <p:nvPr>
            <p:ph type="body" idx="1"/>
          </p:nvPr>
        </p:nvSpPr>
        <p:spPr>
          <a:xfrm>
            <a:off x="133250" y="1768550"/>
            <a:ext cx="4620600" cy="3286500"/>
          </a:xfrm>
          <a:prstGeom prst="rect">
            <a:avLst/>
          </a:prstGeom>
        </p:spPr>
        <p:txBody>
          <a:bodyPr spcFirstLastPara="1" wrap="square" lIns="91425" tIns="91425" rIns="91425" bIns="91425" anchor="t" anchorCtr="0">
            <a:normAutofit fontScale="77500" lnSpcReduction="20000"/>
          </a:bodyPr>
          <a:lstStyle/>
          <a:p>
            <a:pPr marL="457200" lvl="0" indent="-308610" algn="l" rtl="0">
              <a:spcBef>
                <a:spcPts val="0"/>
              </a:spcBef>
              <a:spcAft>
                <a:spcPts val="0"/>
              </a:spcAft>
              <a:buClr>
                <a:srgbClr val="000000"/>
              </a:buClr>
              <a:buSzPct val="100000"/>
              <a:buFont typeface="Arial"/>
              <a:buChar char="●"/>
            </a:pPr>
            <a:r>
              <a:rPr lang="en">
                <a:solidFill>
                  <a:srgbClr val="000000"/>
                </a:solidFill>
                <a:latin typeface="Arial"/>
                <a:ea typeface="Arial"/>
                <a:cs typeface="Arial"/>
                <a:sym typeface="Arial"/>
              </a:rPr>
              <a:t>Accessibility Scanner is a tool that helps identify accessibility issues in Android apps by suggesting improvements based on Google's accessibility guidelines</a:t>
            </a:r>
            <a:endParaRPr>
              <a:solidFill>
                <a:srgbClr val="000000"/>
              </a:solidFill>
              <a:latin typeface="Arial"/>
              <a:ea typeface="Arial"/>
              <a:cs typeface="Arial"/>
              <a:sym typeface="Arial"/>
            </a:endParaRPr>
          </a:p>
          <a:p>
            <a:pPr marL="457200" lvl="0" indent="-308610" algn="l" rtl="0">
              <a:spcBef>
                <a:spcPts val="1000"/>
              </a:spcBef>
              <a:spcAft>
                <a:spcPts val="0"/>
              </a:spcAft>
              <a:buClr>
                <a:srgbClr val="000000"/>
              </a:buClr>
              <a:buSzPct val="100000"/>
              <a:buFont typeface="Arial"/>
              <a:buChar char="●"/>
            </a:pPr>
            <a:r>
              <a:rPr lang="en">
                <a:solidFill>
                  <a:srgbClr val="000000"/>
                </a:solidFill>
                <a:latin typeface="Arial"/>
                <a:ea typeface="Arial"/>
                <a:cs typeface="Arial"/>
                <a:sym typeface="Arial"/>
              </a:rPr>
              <a:t>IIt evaluates app interfaces by analyzing elements like touch targets, content descriptions, and text contrast</a:t>
            </a:r>
            <a:endParaRPr>
              <a:solidFill>
                <a:srgbClr val="000000"/>
              </a:solidFill>
              <a:latin typeface="Arial"/>
              <a:ea typeface="Arial"/>
              <a:cs typeface="Arial"/>
              <a:sym typeface="Arial"/>
            </a:endParaRPr>
          </a:p>
          <a:p>
            <a:pPr marL="457200" lvl="0" indent="-308610" algn="l" rtl="0">
              <a:spcBef>
                <a:spcPts val="1000"/>
              </a:spcBef>
              <a:spcAft>
                <a:spcPts val="0"/>
              </a:spcAft>
              <a:buClr>
                <a:srgbClr val="000000"/>
              </a:buClr>
              <a:buSzPct val="100000"/>
              <a:buFont typeface="Arial"/>
              <a:buChar char="●"/>
            </a:pPr>
            <a:r>
              <a:rPr lang="en">
                <a:solidFill>
                  <a:srgbClr val="000000"/>
                </a:solidFill>
                <a:latin typeface="Arial"/>
                <a:ea typeface="Arial"/>
                <a:cs typeface="Arial"/>
                <a:sym typeface="Arial"/>
              </a:rPr>
              <a:t>The scanner highlights issues such as small touch targets, missing or unclear labels, and insufficient text contrast</a:t>
            </a:r>
            <a:endParaRPr>
              <a:solidFill>
                <a:srgbClr val="000000"/>
              </a:solidFill>
              <a:latin typeface="Arial"/>
              <a:ea typeface="Arial"/>
              <a:cs typeface="Arial"/>
              <a:sym typeface="Arial"/>
            </a:endParaRPr>
          </a:p>
          <a:p>
            <a:pPr marL="457200" lvl="0" indent="-308610" algn="l" rtl="0">
              <a:spcBef>
                <a:spcPts val="1000"/>
              </a:spcBef>
              <a:spcAft>
                <a:spcPts val="0"/>
              </a:spcAft>
              <a:buClr>
                <a:srgbClr val="000000"/>
              </a:buClr>
              <a:buSzPct val="100000"/>
              <a:buFont typeface="Arial"/>
              <a:buChar char="●"/>
            </a:pPr>
            <a:r>
              <a:rPr lang="en">
                <a:solidFill>
                  <a:srgbClr val="000000"/>
                </a:solidFill>
                <a:latin typeface="Arial"/>
                <a:ea typeface="Arial"/>
                <a:cs typeface="Arial"/>
                <a:sym typeface="Arial"/>
              </a:rPr>
              <a:t>Easy to integrate into the development workflow, it supports continuous improvement of app accessibility, </a:t>
            </a:r>
            <a:endParaRPr>
              <a:solidFill>
                <a:srgbClr val="000000"/>
              </a:solidFill>
              <a:latin typeface="Arial"/>
              <a:ea typeface="Arial"/>
              <a:cs typeface="Arial"/>
              <a:sym typeface="Arial"/>
            </a:endParaRPr>
          </a:p>
          <a:p>
            <a:pPr marL="0" lvl="0" indent="0" algn="l" rtl="0">
              <a:spcBef>
                <a:spcPts val="1000"/>
              </a:spcBef>
              <a:spcAft>
                <a:spcPts val="1000"/>
              </a:spcAft>
              <a:buNone/>
            </a:pPr>
            <a:endParaRPr/>
          </a:p>
        </p:txBody>
      </p:sp>
      <p:pic>
        <p:nvPicPr>
          <p:cNvPr id="170" name="Google Shape;170;p29" descr="Screen shot of Accessibility Scanner Google Play page"/>
          <p:cNvPicPr preferRelativeResize="0"/>
          <p:nvPr/>
        </p:nvPicPr>
        <p:blipFill>
          <a:blip r:embed="rId3">
            <a:alphaModFix/>
          </a:blip>
          <a:stretch>
            <a:fillRect/>
          </a:stretch>
        </p:blipFill>
        <p:spPr>
          <a:xfrm>
            <a:off x="4753850" y="1768550"/>
            <a:ext cx="4114201" cy="3286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Introduction</a:t>
            </a:r>
            <a:endParaRPr dirty="0"/>
          </a:p>
        </p:txBody>
      </p:sp>
      <p:sp>
        <p:nvSpPr>
          <p:cNvPr id="6" name="Text Placeholder 5">
            <a:extLst>
              <a:ext uri="{FF2B5EF4-FFF2-40B4-BE49-F238E27FC236}">
                <a16:creationId xmlns:a16="http://schemas.microsoft.com/office/drawing/2014/main" id="{2CD2403F-924E-5972-AD9B-778502108B6C}"/>
              </a:ext>
            </a:extLst>
          </p:cNvPr>
          <p:cNvSpPr>
            <a:spLocks noGrp="1"/>
          </p:cNvSpPr>
          <p:nvPr>
            <p:ph type="body" idx="1"/>
          </p:nvPr>
        </p:nvSpPr>
        <p:spPr>
          <a:xfrm>
            <a:off x="471900" y="1919075"/>
            <a:ext cx="2986195" cy="2710200"/>
          </a:xfrm>
        </p:spPr>
        <p:txBody>
          <a:bodyPr>
            <a:normAutofit/>
          </a:bodyPr>
          <a:lstStyle/>
          <a:p>
            <a:pPr marL="114300" indent="0">
              <a:buNone/>
            </a:pPr>
            <a:r>
              <a:rPr lang="en-US" sz="1400" b="1" dirty="0">
                <a:solidFill>
                  <a:schemeClr val="bg2">
                    <a:lumMod val="50000"/>
                  </a:schemeClr>
                </a:solidFill>
              </a:rPr>
              <a:t>Outline</a:t>
            </a:r>
          </a:p>
          <a:p>
            <a:pPr>
              <a:buFont typeface="Arial" panose="020B0604020202020204" pitchFamily="34" charset="0"/>
              <a:buChar char="•"/>
            </a:pPr>
            <a:r>
              <a:rPr lang="en-US" sz="1400" dirty="0">
                <a:solidFill>
                  <a:schemeClr val="bg2">
                    <a:lumMod val="50000"/>
                  </a:schemeClr>
                </a:solidFill>
              </a:rPr>
              <a:t>Introduction</a:t>
            </a:r>
          </a:p>
          <a:p>
            <a:pPr>
              <a:buFont typeface="Arial" panose="020B0604020202020204" pitchFamily="34" charset="0"/>
              <a:buChar char="•"/>
            </a:pPr>
            <a:r>
              <a:rPr lang="en-US" sz="1400" dirty="0">
                <a:solidFill>
                  <a:schemeClr val="bg2">
                    <a:lumMod val="50000"/>
                  </a:schemeClr>
                </a:solidFill>
              </a:rPr>
              <a:t>Accessibility shortcuts</a:t>
            </a:r>
          </a:p>
          <a:p>
            <a:pPr>
              <a:buFont typeface="Arial" panose="020B0604020202020204" pitchFamily="34" charset="0"/>
              <a:buChar char="•"/>
            </a:pPr>
            <a:r>
              <a:rPr lang="en-US" sz="1400" dirty="0" err="1">
                <a:solidFill>
                  <a:schemeClr val="bg2">
                    <a:lumMod val="50000"/>
                  </a:schemeClr>
                </a:solidFill>
              </a:rPr>
              <a:t>VoiceOver</a:t>
            </a:r>
            <a:endParaRPr lang="en-US" sz="1400" dirty="0">
              <a:solidFill>
                <a:schemeClr val="bg2">
                  <a:lumMod val="50000"/>
                </a:schemeClr>
              </a:solidFill>
            </a:endParaRPr>
          </a:p>
          <a:p>
            <a:pPr>
              <a:buFont typeface="Arial" panose="020B0604020202020204" pitchFamily="34" charset="0"/>
              <a:buChar char="•"/>
            </a:pPr>
            <a:r>
              <a:rPr lang="en-US" sz="1400" dirty="0">
                <a:solidFill>
                  <a:schemeClr val="bg2">
                    <a:lumMod val="50000"/>
                  </a:schemeClr>
                </a:solidFill>
              </a:rPr>
              <a:t>Camera switches</a:t>
            </a:r>
          </a:p>
          <a:p>
            <a:pPr>
              <a:buFont typeface="Arial" panose="020B0604020202020204" pitchFamily="34" charset="0"/>
              <a:buChar char="•"/>
            </a:pPr>
            <a:r>
              <a:rPr lang="en-US" sz="1400" dirty="0">
                <a:solidFill>
                  <a:schemeClr val="bg2">
                    <a:lumMod val="50000"/>
                  </a:schemeClr>
                </a:solidFill>
              </a:rPr>
              <a:t>Accessibility Scanner</a:t>
            </a:r>
          </a:p>
          <a:p>
            <a:endParaRPr lang="en-US" sz="1400" dirty="0">
              <a:solidFill>
                <a:schemeClr val="bg2">
                  <a:lumMod val="50000"/>
                </a:schemeClr>
              </a:solidFill>
            </a:endParaRPr>
          </a:p>
          <a:p>
            <a:pPr marL="114300" indent="0">
              <a:buNone/>
            </a:pPr>
            <a:r>
              <a:rPr lang="en-US" sz="1400" b="1" dirty="0">
                <a:solidFill>
                  <a:schemeClr val="bg2">
                    <a:lumMod val="50000"/>
                  </a:schemeClr>
                </a:solidFill>
              </a:rPr>
              <a:t>Tools used</a:t>
            </a:r>
          </a:p>
          <a:p>
            <a:pPr>
              <a:buFont typeface="Arial" panose="020B0604020202020204" pitchFamily="34" charset="0"/>
              <a:buChar char="•"/>
            </a:pPr>
            <a:r>
              <a:rPr lang="en-US" sz="1400" dirty="0">
                <a:solidFill>
                  <a:schemeClr val="bg2">
                    <a:lumMod val="50000"/>
                  </a:schemeClr>
                </a:solidFill>
              </a:rPr>
              <a:t>Android</a:t>
            </a:r>
          </a:p>
          <a:p>
            <a:pPr>
              <a:buFont typeface="Arial" panose="020B0604020202020204" pitchFamily="34" charset="0"/>
              <a:buChar char="•"/>
            </a:pPr>
            <a:r>
              <a:rPr lang="en-US" sz="1400" dirty="0">
                <a:solidFill>
                  <a:schemeClr val="bg2">
                    <a:lumMod val="50000"/>
                  </a:schemeClr>
                </a:solidFill>
              </a:rPr>
              <a:t>iPad</a:t>
            </a:r>
          </a:p>
          <a:p>
            <a:pPr marL="114300" indent="0">
              <a:buNone/>
            </a:pPr>
            <a:endParaRPr lang="en-US" sz="1400" dirty="0">
              <a:solidFill>
                <a:schemeClr val="bg2">
                  <a:lumMod val="50000"/>
                </a:schemeClr>
              </a:solidFill>
            </a:endParaRPr>
          </a:p>
        </p:txBody>
      </p:sp>
      <p:pic>
        <p:nvPicPr>
          <p:cNvPr id="75" name="Google Shape;75;p14" descr="Shafik Quoraishee, senior android/ML games engineer. QR code."/>
          <p:cNvPicPr preferRelativeResize="0"/>
          <p:nvPr/>
        </p:nvPicPr>
        <p:blipFill>
          <a:blip r:embed="rId3">
            <a:alphaModFix/>
          </a:blip>
          <a:stretch>
            <a:fillRect/>
          </a:stretch>
        </p:blipFill>
        <p:spPr>
          <a:xfrm>
            <a:off x="5519525" y="1996350"/>
            <a:ext cx="3092474" cy="29272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201139" y="407676"/>
            <a:ext cx="1935231" cy="1371248"/>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US" dirty="0">
                <a:solidFill>
                  <a:schemeClr val="bg2">
                    <a:lumMod val="50000"/>
                  </a:schemeClr>
                </a:solidFill>
              </a:rPr>
              <a:t>Accessibility Scanner Demo</a:t>
            </a:r>
            <a:endParaRPr dirty="0">
              <a:solidFill>
                <a:schemeClr val="bg2">
                  <a:lumMod val="50000"/>
                </a:schemeClr>
              </a:solidFill>
            </a:endParaRPr>
          </a:p>
        </p:txBody>
      </p:sp>
      <p:pic>
        <p:nvPicPr>
          <p:cNvPr id="3" name="Online Media 2" title="AccessibilityScanner">
            <a:hlinkClick r:id="" action="ppaction://media"/>
            <a:extLst>
              <a:ext uri="{FF2B5EF4-FFF2-40B4-BE49-F238E27FC236}">
                <a16:creationId xmlns:a16="http://schemas.microsoft.com/office/drawing/2014/main" id="{5797D3BF-CFC9-3848-592E-E912AC9D2C26}"/>
              </a:ext>
            </a:extLst>
          </p:cNvPr>
          <p:cNvPicPr>
            <a:picLocks noRot="1" noChangeAspect="1"/>
          </p:cNvPicPr>
          <p:nvPr>
            <a:videoFile r:link="rId1"/>
            <p:custDataLst>
              <p:tags r:id="rId2"/>
            </p:custDataLst>
          </p:nvPr>
        </p:nvPicPr>
        <p:blipFill>
          <a:blip r:embed="rId5"/>
          <a:stretch>
            <a:fillRect/>
          </a:stretch>
        </p:blipFill>
        <p:spPr>
          <a:xfrm>
            <a:off x="2286000" y="0"/>
            <a:ext cx="6858000" cy="5143500"/>
          </a:xfrm>
          <a:prstGeom prst="rect">
            <a:avLst/>
          </a:prstGeom>
        </p:spPr>
      </p:pic>
    </p:spTree>
    <p:extLst>
      <p:ext uri="{BB962C8B-B14F-4D97-AF65-F5344CB8AC3E}">
        <p14:creationId xmlns:p14="http://schemas.microsoft.com/office/powerpoint/2010/main" val="8832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Be My Eyes </a:t>
            </a:r>
            <a:endParaRPr/>
          </a:p>
        </p:txBody>
      </p:sp>
      <p:pic>
        <p:nvPicPr>
          <p:cNvPr id="182" name="Google Shape;182;p31" descr="Follow Andy's adventures around London with #OpenAI's new GPT-4o model, as tested by #BeMyEyes!" title="Be My Eyes Accessibility with GPT-4o">
            <a:hlinkClick r:id="rId3"/>
          </p:cNvPr>
          <p:cNvPicPr preferRelativeResize="0"/>
          <p:nvPr/>
        </p:nvPicPr>
        <p:blipFill>
          <a:blip r:embed="rId4">
            <a:alphaModFix/>
          </a:blip>
          <a:stretch>
            <a:fillRect/>
          </a:stretch>
        </p:blipFill>
        <p:spPr>
          <a:xfrm>
            <a:off x="4392000" y="1977150"/>
            <a:ext cx="4466675" cy="2918675"/>
          </a:xfrm>
          <a:prstGeom prst="rect">
            <a:avLst/>
          </a:prstGeom>
          <a:noFill/>
          <a:ln>
            <a:noFill/>
          </a:ln>
        </p:spPr>
      </p:pic>
      <p:sp>
        <p:nvSpPr>
          <p:cNvPr id="183" name="Google Shape;183;p31"/>
          <p:cNvSpPr txBox="1">
            <a:spLocks noGrp="1"/>
          </p:cNvSpPr>
          <p:nvPr>
            <p:ph type="body" idx="1"/>
          </p:nvPr>
        </p:nvSpPr>
        <p:spPr>
          <a:xfrm>
            <a:off x="281425" y="2000700"/>
            <a:ext cx="3918300" cy="2871600"/>
          </a:xfrm>
          <a:prstGeom prst="rect">
            <a:avLst/>
          </a:prstGeom>
        </p:spPr>
        <p:txBody>
          <a:bodyPr spcFirstLastPara="1" wrap="square" lIns="91425" tIns="91425" rIns="91425" bIns="91425" anchor="t" anchorCtr="0">
            <a:normAutofit lnSpcReduction="10000"/>
          </a:bodyPr>
          <a:lstStyle/>
          <a:p>
            <a:pPr marL="457200" lvl="0" indent="-299085" algn="l" rtl="0">
              <a:spcBef>
                <a:spcPts val="0"/>
              </a:spcBef>
              <a:spcAft>
                <a:spcPts val="0"/>
              </a:spcAft>
              <a:buClr>
                <a:srgbClr val="000000"/>
              </a:buClr>
              <a:buSzPct val="100000"/>
              <a:buFont typeface="Arial"/>
              <a:buChar char="●"/>
            </a:pPr>
            <a:r>
              <a:rPr lang="en" sz="1200" dirty="0">
                <a:solidFill>
                  <a:srgbClr val="000000"/>
                </a:solidFill>
              </a:rPr>
              <a:t>Free mobile app connecting blind and low-vision users with sighted volunteers for visual assistance through live video calls</a:t>
            </a:r>
            <a:endParaRPr sz="1200" dirty="0">
              <a:solidFill>
                <a:srgbClr val="000000"/>
              </a:solidFill>
            </a:endParaRPr>
          </a:p>
          <a:p>
            <a:pPr marL="457200" lvl="0" indent="-299085" algn="l" rtl="0">
              <a:spcBef>
                <a:spcPts val="1000"/>
              </a:spcBef>
              <a:spcAft>
                <a:spcPts val="0"/>
              </a:spcAft>
              <a:buClr>
                <a:srgbClr val="000000"/>
              </a:buClr>
              <a:buSzPct val="100000"/>
              <a:buFont typeface="Arial"/>
              <a:buChar char="●"/>
            </a:pPr>
            <a:r>
              <a:rPr lang="en" sz="1200" dirty="0">
                <a:solidFill>
                  <a:srgbClr val="000000"/>
                </a:solidFill>
              </a:rPr>
              <a:t>Available in 185 languages across 150+ countries, with over 6 million volunteers and 24/7 support</a:t>
            </a:r>
            <a:endParaRPr sz="1200" dirty="0">
              <a:solidFill>
                <a:srgbClr val="000000"/>
              </a:solidFill>
            </a:endParaRPr>
          </a:p>
          <a:p>
            <a:pPr marL="457200" lvl="0" indent="-299085" algn="l" rtl="0">
              <a:spcBef>
                <a:spcPts val="1000"/>
              </a:spcBef>
              <a:spcAft>
                <a:spcPts val="0"/>
              </a:spcAft>
              <a:buClr>
                <a:srgbClr val="000000"/>
              </a:buClr>
              <a:buSzPct val="100000"/>
              <a:buFont typeface="Arial"/>
              <a:buChar char="●"/>
            </a:pPr>
            <a:r>
              <a:rPr lang="en" sz="1200" dirty="0">
                <a:solidFill>
                  <a:srgbClr val="000000"/>
                </a:solidFill>
              </a:rPr>
              <a:t>Features include volunteer calls, AI image description ("Be My AI"), and specialized help from company representatives</a:t>
            </a:r>
            <a:endParaRPr sz="1200" dirty="0">
              <a:solidFill>
                <a:srgbClr val="000000"/>
              </a:solidFill>
            </a:endParaRPr>
          </a:p>
          <a:p>
            <a:pPr marL="457200" lvl="0" indent="-299085" algn="l" rtl="0">
              <a:spcBef>
                <a:spcPts val="1000"/>
              </a:spcBef>
              <a:spcAft>
                <a:spcPts val="0"/>
              </a:spcAft>
              <a:buClr>
                <a:srgbClr val="000000"/>
              </a:buClr>
              <a:buSzPct val="100000"/>
              <a:buFont typeface="Arial"/>
              <a:buChar char="●"/>
            </a:pPr>
            <a:r>
              <a:rPr lang="en" sz="1200" dirty="0">
                <a:solidFill>
                  <a:srgbClr val="000000"/>
                </a:solidFill>
              </a:rPr>
              <a:t>Assists with tasks like reading labels, identifying objects, navigating menus, and operating appliances</a:t>
            </a:r>
            <a:r>
              <a:rPr lang="en" sz="1200" dirty="0">
                <a:solidFill>
                  <a:srgbClr val="000000"/>
                </a:solidFill>
                <a:latin typeface="Arial"/>
                <a:ea typeface="Arial"/>
                <a:cs typeface="Arial"/>
                <a:sym typeface="Arial"/>
              </a:rPr>
              <a:t> </a:t>
            </a:r>
            <a:endParaRPr sz="1200" dirty="0">
              <a:solidFill>
                <a:srgbClr val="000000"/>
              </a:solidFill>
              <a:latin typeface="Arial"/>
              <a:ea typeface="Arial"/>
              <a:cs typeface="Arial"/>
              <a:sym typeface="Arial"/>
            </a:endParaRPr>
          </a:p>
          <a:p>
            <a:pPr marL="0" lvl="0" indent="0" algn="l" rtl="0">
              <a:spcBef>
                <a:spcPts val="1000"/>
              </a:spcBef>
              <a:spcAft>
                <a:spcPts val="100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1000"/>
                                        <p:tgtEl>
                                          <p:spTgt spid="18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8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8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Accessibility Statistics </a:t>
            </a:r>
            <a:endParaRPr/>
          </a:p>
        </p:txBody>
      </p:sp>
      <p:sp>
        <p:nvSpPr>
          <p:cNvPr id="189" name="Google Shape;189;p32"/>
          <p:cNvSpPr txBox="1">
            <a:spLocks noGrp="1"/>
          </p:cNvSpPr>
          <p:nvPr>
            <p:ph type="body" idx="1"/>
          </p:nvPr>
        </p:nvSpPr>
        <p:spPr>
          <a:xfrm>
            <a:off x="471900" y="1753985"/>
            <a:ext cx="8222100" cy="3266902"/>
          </a:xfrm>
          <a:prstGeom prst="rect">
            <a:avLst/>
          </a:prstGeom>
        </p:spPr>
        <p:txBody>
          <a:bodyPr spcFirstLastPara="1" wrap="square" lIns="91425" tIns="91425" rIns="91425" bIns="91425" anchor="t" anchorCtr="0">
            <a:noAutofit/>
          </a:bodyPr>
          <a:lstStyle/>
          <a:p>
            <a:pPr marL="457200" lvl="0" indent="-285750" algn="l" rtl="0">
              <a:spcBef>
                <a:spcPts val="0"/>
              </a:spcBef>
              <a:spcAft>
                <a:spcPts val="0"/>
              </a:spcAft>
              <a:buSzPts val="900"/>
              <a:buFont typeface="Arial"/>
              <a:buChar char="●"/>
            </a:pPr>
            <a:r>
              <a:rPr lang="en" sz="1000" dirty="0">
                <a:solidFill>
                  <a:srgbClr val="000000"/>
                </a:solidFill>
                <a:latin typeface="Arial"/>
                <a:ea typeface="Arial"/>
                <a:cs typeface="Arial"/>
                <a:sym typeface="Arial"/>
              </a:rPr>
              <a:t>As of 2023, 90% of U.S. adults own a smartphone, and 95% use the internet, indicating widespread access to mobile technology. This statistic highlights the importance of ensuring mobile device accessibility for a significant portion of the population (Pew Research Center)​ (</a:t>
            </a:r>
            <a:r>
              <a:rPr lang="en" sz="1000" u="sng" dirty="0">
                <a:solidFill>
                  <a:schemeClr val="hlink"/>
                </a:solidFill>
                <a:latin typeface="Arial"/>
                <a:ea typeface="Arial"/>
                <a:cs typeface="Arial"/>
                <a:sym typeface="Arial"/>
                <a:hlinkClick r:id="rId3"/>
              </a:rPr>
              <a:t>Pew Research Center</a:t>
            </a:r>
            <a:r>
              <a:rPr lang="en" sz="1000" dirty="0">
                <a:solidFill>
                  <a:srgbClr val="000000"/>
                </a:solidFill>
                <a:latin typeface="Arial"/>
                <a:ea typeface="Arial"/>
                <a:cs typeface="Arial"/>
                <a:sym typeface="Arial"/>
              </a:rPr>
              <a:t>)​.</a:t>
            </a:r>
            <a:endParaRPr sz="1000" dirty="0">
              <a:solidFill>
                <a:srgbClr val="000000"/>
              </a:solidFill>
              <a:latin typeface="Arial"/>
              <a:ea typeface="Arial"/>
              <a:cs typeface="Arial"/>
              <a:sym typeface="Arial"/>
            </a:endParaRPr>
          </a:p>
          <a:p>
            <a:pPr marL="457200" lvl="0" indent="-285750" algn="l" rtl="0">
              <a:spcBef>
                <a:spcPts val="1000"/>
              </a:spcBef>
              <a:spcAft>
                <a:spcPts val="0"/>
              </a:spcAft>
              <a:buSzPts val="900"/>
              <a:buFont typeface="Arial"/>
              <a:buChar char="●"/>
            </a:pPr>
            <a:r>
              <a:rPr lang="en" sz="1000" dirty="0">
                <a:solidFill>
                  <a:srgbClr val="000000"/>
                </a:solidFill>
                <a:latin typeface="Arial"/>
                <a:ea typeface="Arial"/>
                <a:cs typeface="Arial"/>
                <a:sym typeface="Arial"/>
              </a:rPr>
              <a:t>A study revealed that 96.8% of homepages had detectable WCAG 2 failures, indicating significant accessibility challenges in mobile web content. Common issues include low-contrast text, missing alternative text, and improperly labeled form inputs (DDIY)​ (</a:t>
            </a:r>
            <a:r>
              <a:rPr lang="en" sz="1000" u="sng" dirty="0">
                <a:solidFill>
                  <a:schemeClr val="hlink"/>
                </a:solidFill>
                <a:latin typeface="Arial"/>
                <a:ea typeface="Arial"/>
                <a:cs typeface="Arial"/>
                <a:sym typeface="Arial"/>
                <a:hlinkClick r:id="rId4"/>
              </a:rPr>
              <a:t>DDIY</a:t>
            </a:r>
            <a:r>
              <a:rPr lang="en" sz="1000" dirty="0">
                <a:solidFill>
                  <a:srgbClr val="000000"/>
                </a:solidFill>
                <a:latin typeface="Arial"/>
                <a:ea typeface="Arial"/>
                <a:cs typeface="Arial"/>
                <a:sym typeface="Arial"/>
              </a:rPr>
              <a:t>)​​ (</a:t>
            </a:r>
            <a:r>
              <a:rPr lang="en" sz="1000" u="sng" dirty="0">
                <a:solidFill>
                  <a:schemeClr val="hlink"/>
                </a:solidFill>
                <a:latin typeface="Arial"/>
                <a:ea typeface="Arial"/>
                <a:cs typeface="Arial"/>
                <a:sym typeface="Arial"/>
                <a:hlinkClick r:id="rId5"/>
              </a:rPr>
              <a:t>PixelPlex</a:t>
            </a:r>
            <a:r>
              <a:rPr lang="en" sz="1000" dirty="0">
                <a:solidFill>
                  <a:srgbClr val="000000"/>
                </a:solidFill>
                <a:latin typeface="Arial"/>
                <a:ea typeface="Arial"/>
                <a:cs typeface="Arial"/>
                <a:sym typeface="Arial"/>
              </a:rPr>
              <a:t>)​.</a:t>
            </a:r>
            <a:endParaRPr sz="1000" dirty="0">
              <a:solidFill>
                <a:srgbClr val="000000"/>
              </a:solidFill>
              <a:latin typeface="Arial"/>
              <a:ea typeface="Arial"/>
              <a:cs typeface="Arial"/>
              <a:sym typeface="Arial"/>
            </a:endParaRPr>
          </a:p>
          <a:p>
            <a:pPr marL="457200" lvl="0" indent="-285750" algn="l" rtl="0">
              <a:spcBef>
                <a:spcPts val="1000"/>
              </a:spcBef>
              <a:spcAft>
                <a:spcPts val="0"/>
              </a:spcAft>
              <a:buSzPts val="900"/>
              <a:buFont typeface="Arial"/>
              <a:buChar char="●"/>
            </a:pPr>
            <a:r>
              <a:rPr lang="en" sz="1000" dirty="0">
                <a:solidFill>
                  <a:srgbClr val="000000"/>
                </a:solidFill>
                <a:latin typeface="Arial"/>
                <a:ea typeface="Arial"/>
                <a:cs typeface="Arial"/>
                <a:sym typeface="Arial"/>
              </a:rPr>
              <a:t>Americans with disabilities are three times as likely as those without a disability to say they never go online (15% vs. 5%). This statistic underscores the need for accessible mobile technology to bridge the digital divide (DDIY)​ (</a:t>
            </a:r>
            <a:r>
              <a:rPr lang="en" sz="1000" u="sng" dirty="0">
                <a:solidFill>
                  <a:schemeClr val="hlink"/>
                </a:solidFill>
                <a:latin typeface="Arial"/>
                <a:ea typeface="Arial"/>
                <a:cs typeface="Arial"/>
                <a:sym typeface="Arial"/>
                <a:hlinkClick r:id="rId4"/>
              </a:rPr>
              <a:t>DDIY</a:t>
            </a:r>
            <a:r>
              <a:rPr lang="en" sz="1000" dirty="0">
                <a:solidFill>
                  <a:srgbClr val="000000"/>
                </a:solidFill>
                <a:latin typeface="Arial"/>
                <a:ea typeface="Arial"/>
                <a:cs typeface="Arial"/>
                <a:sym typeface="Arial"/>
              </a:rPr>
              <a:t>)​.</a:t>
            </a:r>
            <a:endParaRPr sz="1000" dirty="0">
              <a:solidFill>
                <a:srgbClr val="000000"/>
              </a:solidFill>
              <a:latin typeface="Arial"/>
              <a:ea typeface="Arial"/>
              <a:cs typeface="Arial"/>
              <a:sym typeface="Arial"/>
            </a:endParaRPr>
          </a:p>
          <a:p>
            <a:pPr marL="457200" lvl="0" indent="-285750" algn="l" rtl="0">
              <a:spcBef>
                <a:spcPts val="1000"/>
              </a:spcBef>
              <a:spcAft>
                <a:spcPts val="0"/>
              </a:spcAft>
              <a:buSzPts val="900"/>
              <a:buFont typeface="Arial"/>
              <a:buChar char="●"/>
            </a:pPr>
            <a:r>
              <a:rPr lang="en" sz="1000" dirty="0">
                <a:solidFill>
                  <a:srgbClr val="000000"/>
                </a:solidFill>
                <a:latin typeface="Arial"/>
                <a:ea typeface="Arial"/>
                <a:cs typeface="Arial"/>
                <a:sym typeface="Arial"/>
              </a:rPr>
              <a:t>The Department of Justice requires that mobile apps used by state and local governments meet WCAG 2.1, Level AA standards to ensure accessibility for people with disabilities. This rule reflects the ongoing effort to standardize accessibility in mobile technology (ADA.gov)​ (</a:t>
            </a:r>
            <a:r>
              <a:rPr lang="en" sz="1000" u="sng" dirty="0">
                <a:solidFill>
                  <a:schemeClr val="hlink"/>
                </a:solidFill>
                <a:latin typeface="Arial"/>
                <a:ea typeface="Arial"/>
                <a:cs typeface="Arial"/>
                <a:sym typeface="Arial"/>
                <a:hlinkClick r:id="rId6"/>
              </a:rPr>
              <a:t>ADA.gov</a:t>
            </a:r>
            <a:r>
              <a:rPr lang="en" sz="1000" dirty="0">
                <a:solidFill>
                  <a:srgbClr val="000000"/>
                </a:solidFill>
                <a:latin typeface="Arial"/>
                <a:ea typeface="Arial"/>
                <a:cs typeface="Arial"/>
                <a:sym typeface="Arial"/>
              </a:rPr>
              <a:t>)​.</a:t>
            </a:r>
            <a:endParaRPr sz="1000" dirty="0">
              <a:solidFill>
                <a:srgbClr val="000000"/>
              </a:solidFill>
              <a:latin typeface="Arial"/>
              <a:ea typeface="Arial"/>
              <a:cs typeface="Arial"/>
              <a:sym typeface="Arial"/>
            </a:endParaRPr>
          </a:p>
          <a:p>
            <a:pPr marL="457200" lvl="0" indent="-285750" algn="l" rtl="0">
              <a:spcBef>
                <a:spcPts val="1000"/>
              </a:spcBef>
              <a:spcAft>
                <a:spcPts val="0"/>
              </a:spcAft>
              <a:buSzPts val="900"/>
              <a:buFont typeface="Arial"/>
              <a:buChar char="●"/>
            </a:pPr>
            <a:r>
              <a:rPr lang="en" sz="1000" dirty="0">
                <a:solidFill>
                  <a:srgbClr val="000000"/>
                </a:solidFill>
                <a:latin typeface="Arial"/>
                <a:ea typeface="Arial"/>
                <a:cs typeface="Arial"/>
                <a:sym typeface="Arial"/>
              </a:rPr>
              <a:t>Approximately 15% of U.S. adults are "smartphone dependent," meaning they rely solely on smartphones for internet access without a home broadband subscription. This dependency is higher among lower-income </a:t>
            </a:r>
            <a:r>
              <a:rPr lang="en" sz="1050" dirty="0">
                <a:solidFill>
                  <a:srgbClr val="000000"/>
                </a:solidFill>
                <a:latin typeface="Arial"/>
                <a:ea typeface="Arial"/>
                <a:cs typeface="Arial"/>
                <a:sym typeface="Arial"/>
              </a:rPr>
              <a:t>households</a:t>
            </a:r>
            <a:r>
              <a:rPr lang="en" sz="1000" dirty="0">
                <a:solidFill>
                  <a:srgbClr val="000000"/>
                </a:solidFill>
                <a:latin typeface="Arial"/>
                <a:ea typeface="Arial"/>
                <a:cs typeface="Arial"/>
                <a:sym typeface="Arial"/>
              </a:rPr>
              <a:t> and underscores the importance of accessible mobile technology (Pew Research Center)​ (</a:t>
            </a:r>
            <a:r>
              <a:rPr lang="en" sz="1000" u="sng" dirty="0">
                <a:solidFill>
                  <a:schemeClr val="hlink"/>
                </a:solidFill>
                <a:latin typeface="Arial"/>
                <a:ea typeface="Arial"/>
                <a:cs typeface="Arial"/>
                <a:sym typeface="Arial"/>
                <a:hlinkClick r:id="rId3"/>
              </a:rPr>
              <a:t>Pew Research Center</a:t>
            </a:r>
            <a:r>
              <a:rPr lang="en" sz="1000" dirty="0">
                <a:solidFill>
                  <a:srgbClr val="000000"/>
                </a:solidFill>
                <a:latin typeface="Arial"/>
                <a:ea typeface="Arial"/>
                <a:cs typeface="Arial"/>
                <a:sym typeface="Arial"/>
              </a:rPr>
              <a:t>)​.</a:t>
            </a:r>
            <a:endParaRPr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Q</a:t>
            </a:r>
            <a:r>
              <a:rPr lang="en" dirty="0"/>
              <a:t>&amp;A</a:t>
            </a:r>
            <a:endParaRPr dirty="0"/>
          </a:p>
        </p:txBody>
      </p:sp>
      <p:sp>
        <p:nvSpPr>
          <p:cNvPr id="195" name="Google Shape;195;p33"/>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History Of Accessibility Devices</a:t>
            </a:r>
            <a:endParaRPr/>
          </a:p>
        </p:txBody>
      </p:sp>
      <p:sp>
        <p:nvSpPr>
          <p:cNvPr id="82" name="Google Shape;82;p15"/>
          <p:cNvSpPr txBox="1">
            <a:spLocks noGrp="1"/>
          </p:cNvSpPr>
          <p:nvPr>
            <p:ph type="body" idx="1"/>
          </p:nvPr>
        </p:nvSpPr>
        <p:spPr>
          <a:xfrm>
            <a:off x="471900" y="1919075"/>
            <a:ext cx="80292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000000"/>
                </a:solidFill>
                <a:latin typeface="Arial"/>
                <a:ea typeface="Arial"/>
                <a:cs typeface="Arial"/>
                <a:sym typeface="Arial"/>
              </a:rPr>
              <a:t>Early 2000s</a:t>
            </a:r>
            <a:r>
              <a:rPr lang="en" sz="1200">
                <a:solidFill>
                  <a:srgbClr val="000000"/>
                </a:solidFill>
                <a:latin typeface="Arial"/>
                <a:ea typeface="Arial"/>
                <a:cs typeface="Arial"/>
                <a:sym typeface="Arial"/>
              </a:rPr>
              <a:t>: Introduction of basic accessibility features such as text-to-speech and voice recognition in early mobile phones, notably by Nokia.</a:t>
            </a:r>
            <a:endParaRPr sz="1200">
              <a:solidFill>
                <a:srgbClr val="000000"/>
              </a:solidFill>
              <a:latin typeface="Arial"/>
              <a:ea typeface="Arial"/>
              <a:cs typeface="Arial"/>
              <a:sym typeface="Arial"/>
            </a:endParaRPr>
          </a:p>
          <a:p>
            <a:pPr marL="0" lvl="0" indent="0" algn="l" rtl="0">
              <a:spcBef>
                <a:spcPts val="1200"/>
              </a:spcBef>
              <a:spcAft>
                <a:spcPts val="0"/>
              </a:spcAft>
              <a:buNone/>
            </a:pPr>
            <a:r>
              <a:rPr lang="en" sz="1200" b="1">
                <a:solidFill>
                  <a:srgbClr val="000000"/>
                </a:solidFill>
                <a:latin typeface="Arial"/>
                <a:ea typeface="Arial"/>
                <a:cs typeface="Arial"/>
                <a:sym typeface="Arial"/>
              </a:rPr>
              <a:t>2009</a:t>
            </a:r>
            <a:r>
              <a:rPr lang="en" sz="1200">
                <a:solidFill>
                  <a:srgbClr val="000000"/>
                </a:solidFill>
                <a:latin typeface="Arial"/>
                <a:ea typeface="Arial"/>
                <a:cs typeface="Arial"/>
                <a:sym typeface="Arial"/>
              </a:rPr>
              <a:t>: Apple introduced VoiceOver on the iPhone 3GS, setting a new standard for touchscreen accessibility with gesture-based screen reader support.</a:t>
            </a:r>
            <a:endParaRPr sz="1200">
              <a:solidFill>
                <a:srgbClr val="000000"/>
              </a:solidFill>
              <a:latin typeface="Arial"/>
              <a:ea typeface="Arial"/>
              <a:cs typeface="Arial"/>
              <a:sym typeface="Arial"/>
            </a:endParaRPr>
          </a:p>
          <a:p>
            <a:pPr marL="0" lvl="0" indent="0" algn="l" rtl="0">
              <a:spcBef>
                <a:spcPts val="1200"/>
              </a:spcBef>
              <a:spcAft>
                <a:spcPts val="0"/>
              </a:spcAft>
              <a:buNone/>
            </a:pPr>
            <a:r>
              <a:rPr lang="en" sz="1200" b="1">
                <a:solidFill>
                  <a:srgbClr val="000000"/>
                </a:solidFill>
                <a:latin typeface="Arial"/>
                <a:ea typeface="Arial"/>
                <a:cs typeface="Arial"/>
                <a:sym typeface="Arial"/>
              </a:rPr>
              <a:t>2011</a:t>
            </a:r>
            <a:r>
              <a:rPr lang="en" sz="1200">
                <a:solidFill>
                  <a:srgbClr val="000000"/>
                </a:solidFill>
                <a:latin typeface="Arial"/>
                <a:ea typeface="Arial"/>
                <a:cs typeface="Arial"/>
                <a:sym typeface="Arial"/>
              </a:rPr>
              <a:t>: Google launched the Android Accessibility Suite, including TalkBack, providing comprehensive accessibility tools for Android users.</a:t>
            </a:r>
            <a:endParaRPr sz="1200">
              <a:solidFill>
                <a:srgbClr val="000000"/>
              </a:solidFill>
              <a:latin typeface="Arial"/>
              <a:ea typeface="Arial"/>
              <a:cs typeface="Arial"/>
              <a:sym typeface="Arial"/>
            </a:endParaRPr>
          </a:p>
          <a:p>
            <a:pPr marL="0" lvl="0" indent="0" algn="l" rtl="0">
              <a:spcBef>
                <a:spcPts val="1200"/>
              </a:spcBef>
              <a:spcAft>
                <a:spcPts val="0"/>
              </a:spcAft>
              <a:buNone/>
            </a:pPr>
            <a:r>
              <a:rPr lang="en" sz="1200" b="1">
                <a:solidFill>
                  <a:srgbClr val="000000"/>
                </a:solidFill>
                <a:latin typeface="Arial"/>
                <a:ea typeface="Arial"/>
                <a:cs typeface="Arial"/>
                <a:sym typeface="Arial"/>
              </a:rPr>
              <a:t>2018</a:t>
            </a:r>
            <a:r>
              <a:rPr lang="en" sz="1200">
                <a:solidFill>
                  <a:srgbClr val="000000"/>
                </a:solidFill>
                <a:latin typeface="Arial"/>
                <a:ea typeface="Arial"/>
                <a:cs typeface="Arial"/>
                <a:sym typeface="Arial"/>
              </a:rPr>
              <a:t>: The W3C released WCAG 2.1, incorporating mobile-specific accessibility guidelines, ensuring better accessibility in mobile content and applications.</a:t>
            </a:r>
            <a:endParaRPr sz="1200">
              <a:solidFill>
                <a:srgbClr val="000000"/>
              </a:solidFill>
              <a:latin typeface="Arial"/>
              <a:ea typeface="Arial"/>
              <a:cs typeface="Arial"/>
              <a:sym typeface="Arial"/>
            </a:endParaRPr>
          </a:p>
          <a:p>
            <a:pPr marL="0" lvl="0" indent="0" algn="l" rtl="0">
              <a:spcBef>
                <a:spcPts val="1200"/>
              </a:spcBef>
              <a:spcAft>
                <a:spcPts val="12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Mobile Accessibility Shortcuts</a:t>
            </a:r>
            <a:endParaRPr/>
          </a:p>
        </p:txBody>
      </p:sp>
      <p:sp>
        <p:nvSpPr>
          <p:cNvPr id="88" name="Google Shape;88;p16"/>
          <p:cNvSpPr txBox="1">
            <a:spLocks noGrp="1"/>
          </p:cNvSpPr>
          <p:nvPr>
            <p:ph type="body" idx="1"/>
          </p:nvPr>
        </p:nvSpPr>
        <p:spPr>
          <a:xfrm>
            <a:off x="471900" y="1919075"/>
            <a:ext cx="8312400" cy="3080400"/>
          </a:xfrm>
          <a:prstGeom prst="rect">
            <a:avLst/>
          </a:prstGeom>
        </p:spPr>
        <p:txBody>
          <a:bodyPr spcFirstLastPara="1" wrap="square" lIns="91425" tIns="91425" rIns="91425" bIns="91425" anchor="t" anchorCtr="0">
            <a:normAutofit fontScale="40000" lnSpcReduction="20000"/>
          </a:bodyPr>
          <a:lstStyle/>
          <a:p>
            <a:pPr marL="457200" lvl="0" indent="-323850" algn="l" rtl="0">
              <a:spcBef>
                <a:spcPts val="0"/>
              </a:spcBef>
              <a:spcAft>
                <a:spcPts val="0"/>
              </a:spcAft>
              <a:buClr>
                <a:srgbClr val="000000"/>
              </a:buClr>
              <a:buSzPct val="100000"/>
              <a:buFont typeface="Arial"/>
              <a:buChar char="●"/>
            </a:pPr>
            <a:r>
              <a:rPr lang="en" sz="3750" b="1">
                <a:solidFill>
                  <a:srgbClr val="000000"/>
                </a:solidFill>
                <a:latin typeface="Arial"/>
                <a:ea typeface="Arial"/>
                <a:cs typeface="Arial"/>
                <a:sym typeface="Arial"/>
              </a:rPr>
              <a:t>Quick Activation</a:t>
            </a:r>
            <a:r>
              <a:rPr lang="en" sz="3750">
                <a:solidFill>
                  <a:srgbClr val="000000"/>
                </a:solidFill>
                <a:latin typeface="Arial"/>
                <a:ea typeface="Arial"/>
                <a:cs typeface="Arial"/>
                <a:sym typeface="Arial"/>
              </a:rPr>
              <a:t>: Accessibility shortcuts allow users to rapidly enable or disable features like screen readers, magnification</a:t>
            </a:r>
            <a:endParaRPr sz="3750">
              <a:solidFill>
                <a:srgbClr val="000000"/>
              </a:solidFill>
              <a:latin typeface="Arial"/>
              <a:ea typeface="Arial"/>
              <a:cs typeface="Arial"/>
              <a:sym typeface="Arial"/>
            </a:endParaRPr>
          </a:p>
          <a:p>
            <a:pPr marL="457200" lvl="0" indent="-323850" algn="l" rtl="0">
              <a:spcBef>
                <a:spcPts val="1000"/>
              </a:spcBef>
              <a:spcAft>
                <a:spcPts val="0"/>
              </a:spcAft>
              <a:buClr>
                <a:srgbClr val="000000"/>
              </a:buClr>
              <a:buSzPct val="100000"/>
              <a:buFont typeface="Arial"/>
              <a:buChar char="●"/>
            </a:pPr>
            <a:r>
              <a:rPr lang="en" sz="3750" b="1">
                <a:solidFill>
                  <a:srgbClr val="000000"/>
                </a:solidFill>
                <a:latin typeface="Arial"/>
                <a:ea typeface="Arial"/>
                <a:cs typeface="Arial"/>
                <a:sym typeface="Arial"/>
              </a:rPr>
              <a:t>Customizable</a:t>
            </a:r>
            <a:r>
              <a:rPr lang="en" sz="3750">
                <a:solidFill>
                  <a:srgbClr val="000000"/>
                </a:solidFill>
                <a:latin typeface="Arial"/>
                <a:ea typeface="Arial"/>
                <a:cs typeface="Arial"/>
                <a:sym typeface="Arial"/>
              </a:rPr>
              <a:t>: Users can tailor shortcuts to their specific needs, setting up preferred actions such as triple-clicking the Home or Side button (iOS) or pressing both volume keys (Android)]</a:t>
            </a:r>
            <a:endParaRPr sz="3750">
              <a:solidFill>
                <a:srgbClr val="000000"/>
              </a:solidFill>
              <a:latin typeface="Arial"/>
              <a:ea typeface="Arial"/>
              <a:cs typeface="Arial"/>
              <a:sym typeface="Arial"/>
            </a:endParaRPr>
          </a:p>
          <a:p>
            <a:pPr marL="457200" lvl="0" indent="-323850" algn="l" rtl="0">
              <a:spcBef>
                <a:spcPts val="1000"/>
              </a:spcBef>
              <a:spcAft>
                <a:spcPts val="0"/>
              </a:spcAft>
              <a:buClr>
                <a:srgbClr val="000000"/>
              </a:buClr>
              <a:buSzPct val="100000"/>
              <a:buFont typeface="Arial"/>
              <a:buChar char="●"/>
            </a:pPr>
            <a:r>
              <a:rPr lang="en" sz="3750" b="1">
                <a:solidFill>
                  <a:srgbClr val="000000"/>
                </a:solidFill>
                <a:latin typeface="Arial"/>
                <a:ea typeface="Arial"/>
                <a:cs typeface="Arial"/>
                <a:sym typeface="Arial"/>
              </a:rPr>
              <a:t>Enhanced Navigation</a:t>
            </a:r>
            <a:r>
              <a:rPr lang="en" sz="3750">
                <a:solidFill>
                  <a:srgbClr val="000000"/>
                </a:solidFill>
                <a:latin typeface="Arial"/>
                <a:ea typeface="Arial"/>
                <a:cs typeface="Arial"/>
                <a:sym typeface="Arial"/>
              </a:rPr>
              <a:t>: Features like AssistiveTouch (iOS) and the Accessibility Menu (Android) provide on-screen controls for easier device navigation without physical buttons.</a:t>
            </a:r>
            <a:endParaRPr sz="3750">
              <a:solidFill>
                <a:srgbClr val="000000"/>
              </a:solidFill>
              <a:latin typeface="Arial"/>
              <a:ea typeface="Arial"/>
              <a:cs typeface="Arial"/>
              <a:sym typeface="Arial"/>
            </a:endParaRPr>
          </a:p>
          <a:p>
            <a:pPr marL="457200" lvl="0" indent="-323850" algn="l" rtl="0">
              <a:spcBef>
                <a:spcPts val="1000"/>
              </a:spcBef>
              <a:spcAft>
                <a:spcPts val="0"/>
              </a:spcAft>
              <a:buClr>
                <a:srgbClr val="000000"/>
              </a:buClr>
              <a:buSzPct val="100000"/>
              <a:buFont typeface="Arial"/>
              <a:buChar char="●"/>
            </a:pPr>
            <a:r>
              <a:rPr lang="en" sz="3750" b="1">
                <a:solidFill>
                  <a:srgbClr val="000000"/>
                </a:solidFill>
                <a:latin typeface="Arial"/>
                <a:ea typeface="Arial"/>
                <a:cs typeface="Arial"/>
                <a:sym typeface="Arial"/>
              </a:rPr>
              <a:t>Inclusive Design</a:t>
            </a:r>
            <a:r>
              <a:rPr lang="en" sz="3750">
                <a:solidFill>
                  <a:srgbClr val="000000"/>
                </a:solidFill>
                <a:latin typeface="Arial"/>
                <a:ea typeface="Arial"/>
                <a:cs typeface="Arial"/>
                <a:sym typeface="Arial"/>
              </a:rPr>
              <a:t>: Accessibility shortcuts ensure mobile devices are usable by individuals with various disabilities,</a:t>
            </a:r>
            <a:endParaRPr sz="3750">
              <a:solidFill>
                <a:srgbClr val="000000"/>
              </a:solidFill>
              <a:latin typeface="Arial"/>
              <a:ea typeface="Arial"/>
              <a:cs typeface="Arial"/>
              <a:sym typeface="Arial"/>
            </a:endParaRPr>
          </a:p>
          <a:p>
            <a:pPr marL="0" lvl="0" indent="0" algn="l" rtl="0">
              <a:spcBef>
                <a:spcPts val="1000"/>
              </a:spcBef>
              <a:spcAft>
                <a:spcPts val="12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159575" y="357800"/>
            <a:ext cx="1935231" cy="1421124"/>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solidFill>
                  <a:schemeClr val="bg2">
                    <a:lumMod val="50000"/>
                  </a:schemeClr>
                </a:solidFill>
              </a:rPr>
              <a:t>Accessibility Shortcuts:</a:t>
            </a:r>
            <a:br>
              <a:rPr lang="en" dirty="0">
                <a:solidFill>
                  <a:schemeClr val="bg2">
                    <a:lumMod val="50000"/>
                  </a:schemeClr>
                </a:solidFill>
              </a:rPr>
            </a:br>
            <a:r>
              <a:rPr lang="en" dirty="0">
                <a:solidFill>
                  <a:schemeClr val="bg2">
                    <a:lumMod val="50000"/>
                  </a:schemeClr>
                </a:solidFill>
              </a:rPr>
              <a:t>Android</a:t>
            </a:r>
            <a:endParaRPr dirty="0">
              <a:solidFill>
                <a:schemeClr val="bg2">
                  <a:lumMod val="50000"/>
                </a:schemeClr>
              </a:solidFill>
            </a:endParaRPr>
          </a:p>
        </p:txBody>
      </p:sp>
      <p:pic>
        <p:nvPicPr>
          <p:cNvPr id="2" name="Online Media 1" title="Android Accessibility Shortcuts">
            <a:hlinkClick r:id="" action="ppaction://media"/>
            <a:extLst>
              <a:ext uri="{FF2B5EF4-FFF2-40B4-BE49-F238E27FC236}">
                <a16:creationId xmlns:a16="http://schemas.microsoft.com/office/drawing/2014/main" id="{721A72D2-DB37-1528-36BA-ACD3D64BD242}"/>
              </a:ext>
            </a:extLst>
          </p:cNvPr>
          <p:cNvPicPr>
            <a:picLocks noRot="1" noChangeAspect="1"/>
          </p:cNvPicPr>
          <p:nvPr>
            <a:videoFile r:link="rId1"/>
            <p:custDataLst>
              <p:tags r:id="rId2"/>
            </p:custDataLst>
          </p:nvPr>
        </p:nvPicPr>
        <p:blipFill>
          <a:blip r:embed="rId5"/>
          <a:stretch>
            <a:fillRect/>
          </a:stretch>
        </p:blipFill>
        <p:spPr>
          <a:xfrm>
            <a:off x="2286000" y="0"/>
            <a:ext cx="6858000"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159575" y="357800"/>
            <a:ext cx="1935231" cy="1421124"/>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solidFill>
                  <a:schemeClr val="bg2">
                    <a:lumMod val="50000"/>
                  </a:schemeClr>
                </a:solidFill>
              </a:rPr>
              <a:t>Accessibility Shortcuts:</a:t>
            </a:r>
            <a:br>
              <a:rPr lang="en" dirty="0">
                <a:solidFill>
                  <a:schemeClr val="bg2">
                    <a:lumMod val="50000"/>
                  </a:schemeClr>
                </a:solidFill>
              </a:rPr>
            </a:br>
            <a:r>
              <a:rPr lang="en" dirty="0">
                <a:solidFill>
                  <a:schemeClr val="bg2">
                    <a:lumMod val="50000"/>
                  </a:schemeClr>
                </a:solidFill>
              </a:rPr>
              <a:t>iOS</a:t>
            </a:r>
            <a:endParaRPr dirty="0">
              <a:solidFill>
                <a:schemeClr val="bg2">
                  <a:lumMod val="50000"/>
                </a:schemeClr>
              </a:solidFill>
            </a:endParaRPr>
          </a:p>
        </p:txBody>
      </p:sp>
      <p:pic>
        <p:nvPicPr>
          <p:cNvPr id="3" name="Online Media 2" title="Accessibillity Shortcuts iOS">
            <a:hlinkClick r:id="" action="ppaction://media"/>
            <a:extLst>
              <a:ext uri="{FF2B5EF4-FFF2-40B4-BE49-F238E27FC236}">
                <a16:creationId xmlns:a16="http://schemas.microsoft.com/office/drawing/2014/main" id="{769EF679-F3E8-2A3C-4B67-7D441A640888}"/>
              </a:ext>
            </a:extLst>
          </p:cNvPr>
          <p:cNvPicPr>
            <a:picLocks noRot="1" noChangeAspect="1"/>
          </p:cNvPicPr>
          <p:nvPr>
            <a:videoFile r:link="rId1"/>
            <p:custDataLst>
              <p:tags r:id="rId2"/>
            </p:custDataLst>
          </p:nvPr>
        </p:nvPicPr>
        <p:blipFill>
          <a:blip r:embed="rId5"/>
          <a:stretch>
            <a:fillRect/>
          </a:stretch>
        </p:blipFill>
        <p:spPr>
          <a:xfrm>
            <a:off x="2286000" y="0"/>
            <a:ext cx="6858000" cy="5143500"/>
          </a:xfrm>
          <a:prstGeom prst="rect">
            <a:avLst/>
          </a:prstGeom>
        </p:spPr>
      </p:pic>
    </p:spTree>
    <p:extLst>
      <p:ext uri="{BB962C8B-B14F-4D97-AF65-F5344CB8AC3E}">
        <p14:creationId xmlns:p14="http://schemas.microsoft.com/office/powerpoint/2010/main" val="340519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Mobile Accessibility Guidelines</a:t>
            </a:r>
            <a:endParaRPr/>
          </a:p>
        </p:txBody>
      </p:sp>
      <p:sp>
        <p:nvSpPr>
          <p:cNvPr id="106" name="Google Shape;106;p19"/>
          <p:cNvSpPr txBox="1">
            <a:spLocks noGrp="1"/>
          </p:cNvSpPr>
          <p:nvPr>
            <p:ph type="body" idx="1"/>
          </p:nvPr>
        </p:nvSpPr>
        <p:spPr>
          <a:xfrm>
            <a:off x="471900" y="1919075"/>
            <a:ext cx="8222100" cy="2947800"/>
          </a:xfrm>
          <a:prstGeom prst="rect">
            <a:avLst/>
          </a:prstGeom>
        </p:spPr>
        <p:txBody>
          <a:bodyPr spcFirstLastPara="1" wrap="square" lIns="91425" tIns="91425" rIns="91425" bIns="91425" anchor="t" anchorCtr="0">
            <a:noAutofit/>
          </a:bodyPr>
          <a:lstStyle/>
          <a:p>
            <a:pPr marL="457200" lvl="0" indent="-317500" algn="l" rtl="0">
              <a:spcBef>
                <a:spcPts val="1200"/>
              </a:spcBef>
              <a:spcAft>
                <a:spcPts val="0"/>
              </a:spcAft>
              <a:buClr>
                <a:srgbClr val="000000"/>
              </a:buClr>
              <a:buSzPts val="1400"/>
              <a:buFont typeface="Arial"/>
              <a:buChar char="●"/>
            </a:pPr>
            <a:r>
              <a:rPr lang="en" sz="1400" b="1">
                <a:solidFill>
                  <a:srgbClr val="000000"/>
                </a:solidFill>
                <a:latin typeface="Arial"/>
                <a:ea typeface="Arial"/>
                <a:cs typeface="Arial"/>
                <a:sym typeface="Arial"/>
              </a:rPr>
              <a:t>Use Clear, Descriptive Text: </a:t>
            </a:r>
            <a:r>
              <a:rPr lang="en" sz="1400">
                <a:solidFill>
                  <a:srgbClr val="000000"/>
                </a:solidFill>
                <a:latin typeface="Arial"/>
                <a:ea typeface="Arial"/>
                <a:cs typeface="Arial"/>
                <a:sym typeface="Arial"/>
              </a:rPr>
              <a:t>Ensure that all text elements are easily readable and describe their function or purpose. Avoid ambiguous labels and use meaningful content descriptions.</a:t>
            </a:r>
            <a:endParaRPr sz="1400">
              <a:solidFill>
                <a:srgbClr val="000000"/>
              </a:solidFill>
              <a:latin typeface="Arial"/>
              <a:ea typeface="Arial"/>
              <a:cs typeface="Arial"/>
              <a:sym typeface="Arial"/>
            </a:endParaRPr>
          </a:p>
          <a:p>
            <a:pPr marL="457200" lvl="0" indent="-317500" algn="l" rtl="0">
              <a:spcBef>
                <a:spcPts val="1000"/>
              </a:spcBef>
              <a:spcAft>
                <a:spcPts val="0"/>
              </a:spcAft>
              <a:buClr>
                <a:srgbClr val="000000"/>
              </a:buClr>
              <a:buSzPts val="1400"/>
              <a:buFont typeface="Arial"/>
              <a:buChar char="●"/>
            </a:pPr>
            <a:r>
              <a:rPr lang="en" sz="1400" b="1">
                <a:solidFill>
                  <a:srgbClr val="000000"/>
                </a:solidFill>
                <a:latin typeface="Arial"/>
                <a:ea typeface="Arial"/>
                <a:cs typeface="Arial"/>
                <a:sym typeface="Arial"/>
              </a:rPr>
              <a:t>Design for Keyboard Navigation: </a:t>
            </a:r>
            <a:r>
              <a:rPr lang="en" sz="1400">
                <a:solidFill>
                  <a:srgbClr val="000000"/>
                </a:solidFill>
                <a:latin typeface="Arial"/>
                <a:ea typeface="Arial"/>
                <a:cs typeface="Arial"/>
                <a:sym typeface="Arial"/>
              </a:rPr>
              <a:t>Ensure that all interactive elements (buttons, links) can be navigated using a keyboard or screen reader commands, with a logical tab order and focus indicators.</a:t>
            </a:r>
            <a:endParaRPr sz="1400">
              <a:solidFill>
                <a:srgbClr val="000000"/>
              </a:solidFill>
              <a:latin typeface="Arial"/>
              <a:ea typeface="Arial"/>
              <a:cs typeface="Arial"/>
              <a:sym typeface="Arial"/>
            </a:endParaRPr>
          </a:p>
          <a:p>
            <a:pPr marL="457200" lvl="0" indent="-317500" algn="l" rtl="0">
              <a:spcBef>
                <a:spcPts val="1000"/>
              </a:spcBef>
              <a:spcAft>
                <a:spcPts val="0"/>
              </a:spcAft>
              <a:buClr>
                <a:srgbClr val="000000"/>
              </a:buClr>
              <a:buSzPts val="1400"/>
              <a:buFont typeface="Arial"/>
              <a:buChar char="●"/>
            </a:pPr>
            <a:r>
              <a:rPr lang="en" sz="1400" b="1">
                <a:solidFill>
                  <a:srgbClr val="000000"/>
                </a:solidFill>
                <a:latin typeface="Arial"/>
                <a:ea typeface="Arial"/>
                <a:cs typeface="Arial"/>
                <a:sym typeface="Arial"/>
              </a:rPr>
              <a:t>Ensure Color Contrast &amp; Text Scalability: </a:t>
            </a:r>
            <a:r>
              <a:rPr lang="en" sz="1400">
                <a:solidFill>
                  <a:srgbClr val="000000"/>
                </a:solidFill>
                <a:latin typeface="Arial"/>
                <a:ea typeface="Arial"/>
                <a:cs typeface="Arial"/>
                <a:sym typeface="Arial"/>
              </a:rPr>
              <a:t>Use high contrast between text and background for readability. Allow text resizing without loss of content or functionality.</a:t>
            </a:r>
            <a:endParaRPr sz="1400">
              <a:solidFill>
                <a:srgbClr val="000000"/>
              </a:solidFill>
              <a:latin typeface="Arial"/>
              <a:ea typeface="Arial"/>
              <a:cs typeface="Arial"/>
              <a:sym typeface="Arial"/>
            </a:endParaRPr>
          </a:p>
          <a:p>
            <a:pPr marL="457200" lvl="0" indent="-317500" algn="l" rtl="0">
              <a:spcBef>
                <a:spcPts val="1200"/>
              </a:spcBef>
              <a:spcAft>
                <a:spcPts val="1000"/>
              </a:spcAft>
              <a:buClr>
                <a:srgbClr val="000000"/>
              </a:buClr>
              <a:buSzPts val="1400"/>
              <a:buFont typeface="Arial"/>
              <a:buChar char="●"/>
            </a:pPr>
            <a:r>
              <a:rPr lang="en" sz="1400" b="1">
                <a:solidFill>
                  <a:srgbClr val="000000"/>
                </a:solidFill>
                <a:latin typeface="Arial"/>
                <a:ea typeface="Arial"/>
                <a:cs typeface="Arial"/>
                <a:sym typeface="Arial"/>
              </a:rPr>
              <a:t>Provide Accessible Media &amp; Controls: </a:t>
            </a:r>
            <a:r>
              <a:rPr lang="en" sz="1400">
                <a:solidFill>
                  <a:srgbClr val="000000"/>
                </a:solidFill>
                <a:latin typeface="Arial"/>
                <a:ea typeface="Arial"/>
                <a:cs typeface="Arial"/>
                <a:sym typeface="Arial"/>
              </a:rPr>
              <a:t>Include captions for videos, provide audio descriptions, and ensure that all media players are accessible with touch gestures and screen readers.</a:t>
            </a:r>
            <a:endParaRPr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Content Accessibility Labels</a:t>
            </a:r>
            <a:endParaRPr/>
          </a:p>
        </p:txBody>
      </p:sp>
      <p:sp>
        <p:nvSpPr>
          <p:cNvPr id="112" name="Google Shape;112;p20"/>
          <p:cNvSpPr txBox="1">
            <a:spLocks noGrp="1"/>
          </p:cNvSpPr>
          <p:nvPr>
            <p:ph type="body" idx="1"/>
          </p:nvPr>
        </p:nvSpPr>
        <p:spPr>
          <a:xfrm>
            <a:off x="0" y="1781100"/>
            <a:ext cx="4572000" cy="3248700"/>
          </a:xfrm>
          <a:prstGeom prst="rect">
            <a:avLst/>
          </a:prstGeom>
        </p:spPr>
        <p:txBody>
          <a:bodyPr spcFirstLastPara="1" wrap="square" lIns="91425" tIns="91425" rIns="91425" bIns="91425" anchor="t" anchorCtr="0">
            <a:normAutofit fontScale="92500" lnSpcReduction="20000"/>
          </a:bodyPr>
          <a:lstStyle/>
          <a:p>
            <a:pPr marL="457200" lvl="0" indent="-314960" algn="l" rtl="0">
              <a:spcBef>
                <a:spcPts val="0"/>
              </a:spcBef>
              <a:spcAft>
                <a:spcPts val="0"/>
              </a:spcAft>
              <a:buSzPct val="100000"/>
              <a:buChar char="●"/>
            </a:pPr>
            <a:r>
              <a:rPr lang="en" sz="1600" b="1" dirty="0">
                <a:solidFill>
                  <a:srgbClr val="000000"/>
                </a:solidFill>
                <a:latin typeface="Arial"/>
                <a:ea typeface="Arial"/>
                <a:cs typeface="Arial"/>
                <a:sym typeface="Arial"/>
              </a:rPr>
              <a:t>Content Descriptions</a:t>
            </a:r>
            <a:r>
              <a:rPr lang="en" sz="1600" dirty="0">
                <a:solidFill>
                  <a:srgbClr val="000000"/>
                </a:solidFill>
                <a:latin typeface="Arial"/>
                <a:ea typeface="Arial"/>
                <a:cs typeface="Arial"/>
                <a:sym typeface="Arial"/>
              </a:rPr>
              <a:t>: Add content descriptions to non-textual elements using </a:t>
            </a:r>
            <a:r>
              <a:rPr lang="en" sz="1600" dirty="0">
                <a:solidFill>
                  <a:srgbClr val="188038"/>
                </a:solidFill>
                <a:latin typeface="Roboto Mono"/>
                <a:ea typeface="Roboto Mono"/>
                <a:cs typeface="Roboto Mono"/>
                <a:sym typeface="Roboto Mono"/>
              </a:rPr>
              <a:t>android:contentDescription</a:t>
            </a:r>
            <a:r>
              <a:rPr lang="en" sz="1600" dirty="0">
                <a:solidFill>
                  <a:srgbClr val="000000"/>
                </a:solidFill>
                <a:latin typeface="Arial"/>
                <a:ea typeface="Arial"/>
                <a:cs typeface="Arial"/>
                <a:sym typeface="Arial"/>
              </a:rPr>
              <a:t> to make images and icons understandable by screen readers</a:t>
            </a:r>
            <a:endParaRPr sz="1600" dirty="0">
              <a:solidFill>
                <a:srgbClr val="000000"/>
              </a:solidFill>
              <a:latin typeface="Arial"/>
              <a:ea typeface="Arial"/>
              <a:cs typeface="Arial"/>
              <a:sym typeface="Arial"/>
            </a:endParaRPr>
          </a:p>
          <a:p>
            <a:pPr marL="457200" lvl="0" indent="-314960" algn="l" rtl="0">
              <a:spcBef>
                <a:spcPts val="1000"/>
              </a:spcBef>
              <a:spcAft>
                <a:spcPts val="0"/>
              </a:spcAft>
              <a:buSzPct val="100000"/>
              <a:buChar char="●"/>
            </a:pPr>
            <a:r>
              <a:rPr lang="en" sz="1600" b="1" dirty="0">
                <a:solidFill>
                  <a:srgbClr val="000000"/>
                </a:solidFill>
                <a:latin typeface="Arial"/>
                <a:ea typeface="Arial"/>
                <a:cs typeface="Arial"/>
                <a:sym typeface="Arial"/>
              </a:rPr>
              <a:t>Label Views</a:t>
            </a:r>
            <a:r>
              <a:rPr lang="en" sz="1600" dirty="0">
                <a:solidFill>
                  <a:srgbClr val="000000"/>
                </a:solidFill>
                <a:latin typeface="Arial"/>
                <a:ea typeface="Arial"/>
                <a:cs typeface="Arial"/>
                <a:sym typeface="Arial"/>
              </a:rPr>
              <a:t>: Use the </a:t>
            </a:r>
            <a:r>
              <a:rPr lang="en" sz="1600" dirty="0">
                <a:solidFill>
                  <a:srgbClr val="188038"/>
                </a:solidFill>
                <a:latin typeface="Roboto Mono"/>
                <a:ea typeface="Roboto Mono"/>
                <a:cs typeface="Roboto Mono"/>
                <a:sym typeface="Roboto Mono"/>
              </a:rPr>
              <a:t>android:labelFor</a:t>
            </a:r>
            <a:r>
              <a:rPr lang="en" sz="1600" dirty="0">
                <a:solidFill>
                  <a:srgbClr val="000000"/>
                </a:solidFill>
                <a:latin typeface="Arial"/>
                <a:ea typeface="Arial"/>
                <a:cs typeface="Arial"/>
                <a:sym typeface="Arial"/>
              </a:rPr>
              <a:t> attribute to link labels with input fields for better accessibility.</a:t>
            </a:r>
            <a:endParaRPr sz="1600" dirty="0">
              <a:solidFill>
                <a:srgbClr val="000000"/>
              </a:solidFill>
              <a:latin typeface="Arial"/>
              <a:ea typeface="Arial"/>
              <a:cs typeface="Arial"/>
              <a:sym typeface="Arial"/>
            </a:endParaRPr>
          </a:p>
          <a:p>
            <a:pPr marL="457200" lvl="0" indent="-314960" algn="l" rtl="0">
              <a:spcBef>
                <a:spcPts val="1000"/>
              </a:spcBef>
              <a:spcAft>
                <a:spcPts val="0"/>
              </a:spcAft>
              <a:buSzPct val="100000"/>
              <a:buChar char="●"/>
            </a:pPr>
            <a:r>
              <a:rPr lang="en" sz="1600" b="1" dirty="0">
                <a:solidFill>
                  <a:srgbClr val="000000"/>
                </a:solidFill>
                <a:latin typeface="Arial"/>
                <a:ea typeface="Arial"/>
                <a:cs typeface="Arial"/>
                <a:sym typeface="Arial"/>
              </a:rPr>
              <a:t>Announce Dynamic Content</a:t>
            </a:r>
            <a:r>
              <a:rPr lang="en" sz="1600" dirty="0">
                <a:solidFill>
                  <a:srgbClr val="000000"/>
                </a:solidFill>
                <a:latin typeface="Arial"/>
                <a:ea typeface="Arial"/>
                <a:cs typeface="Arial"/>
                <a:sym typeface="Arial"/>
              </a:rPr>
              <a:t>: Use </a:t>
            </a:r>
            <a:r>
              <a:rPr lang="en" sz="1600" dirty="0">
                <a:solidFill>
                  <a:srgbClr val="188038"/>
                </a:solidFill>
                <a:latin typeface="Roboto Mono"/>
                <a:ea typeface="Roboto Mono"/>
                <a:cs typeface="Roboto Mono"/>
                <a:sym typeface="Roboto Mono"/>
              </a:rPr>
              <a:t>announceForAccessibility</a:t>
            </a:r>
            <a:r>
              <a:rPr lang="en" sz="1600" dirty="0">
                <a:solidFill>
                  <a:srgbClr val="000000"/>
                </a:solidFill>
                <a:latin typeface="Arial"/>
                <a:ea typeface="Arial"/>
                <a:cs typeface="Arial"/>
                <a:sym typeface="Arial"/>
              </a:rPr>
              <a:t> to notify users of dynamic content updates, ensuring screen readers can inform users of changes.</a:t>
            </a:r>
            <a:endParaRPr sz="1600" dirty="0">
              <a:solidFill>
                <a:srgbClr val="000000"/>
              </a:solidFill>
              <a:latin typeface="Arial"/>
              <a:ea typeface="Arial"/>
              <a:cs typeface="Arial"/>
              <a:sym typeface="Arial"/>
            </a:endParaRPr>
          </a:p>
          <a:p>
            <a:pPr marL="0" lvl="0" indent="0" algn="l" rtl="0">
              <a:spcBef>
                <a:spcPts val="1000"/>
              </a:spcBef>
              <a:spcAft>
                <a:spcPts val="1200"/>
              </a:spcAft>
              <a:buNone/>
            </a:pPr>
            <a:endParaRPr dirty="0"/>
          </a:p>
        </p:txBody>
      </p:sp>
      <p:pic>
        <p:nvPicPr>
          <p:cNvPr id="2" name="Online Media 1" title="EditTexts - Accessibility on Android">
            <a:hlinkClick r:id="" action="ppaction://media"/>
            <a:extLst>
              <a:ext uri="{FF2B5EF4-FFF2-40B4-BE49-F238E27FC236}">
                <a16:creationId xmlns:a16="http://schemas.microsoft.com/office/drawing/2014/main" id="{7734EDC5-8C1D-9E84-05E2-41A227708482}"/>
              </a:ext>
            </a:extLst>
          </p:cNvPr>
          <p:cNvPicPr>
            <a:picLocks noRot="1" noChangeAspect="1"/>
          </p:cNvPicPr>
          <p:nvPr>
            <a:videoFile r:link="rId1"/>
            <p:custDataLst>
              <p:tags r:id="rId2"/>
            </p:custDataLst>
          </p:nvPr>
        </p:nvPicPr>
        <p:blipFill>
          <a:blip r:embed="rId5"/>
          <a:stretch>
            <a:fillRect/>
          </a:stretch>
        </p:blipFill>
        <p:spPr>
          <a:xfrm>
            <a:off x="4499933" y="2093612"/>
            <a:ext cx="4644067" cy="26236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3" fill="hold" display="0">
                  <p:stCondLst>
                    <p:cond delay="indefinite"/>
                  </p:stCondLst>
                </p:cTn>
                <p:tgtEl>
                  <p:spTgt spid="2"/>
                </p:tgtEl>
              </p:cMediaNode>
            </p:video>
            <p:seq concurrent="1" nextAc="seek">
              <p:cTn id="24" restart="whenNotActive" fill="hold" evtFilter="cancelBubble" nodeType="interactiveSeq">
                <p:stCondLst>
                  <p:cond evt="onClick" delay="0">
                    <p:tgtEl>
                      <p:spTgt spid="2"/>
                    </p:tgtEl>
                  </p:cond>
                </p:stCondLst>
                <p:endSync evt="end" delay="0">
                  <p:rtn val="all"/>
                </p:endSync>
                <p:childTnLst>
                  <p:par>
                    <p:cTn id="25" fill="hold">
                      <p:stCondLst>
                        <p:cond delay="0"/>
                      </p:stCondLst>
                      <p:childTnLst>
                        <p:par>
                          <p:cTn id="26" fill="hold">
                            <p:stCondLst>
                              <p:cond delay="0"/>
                            </p:stCondLst>
                            <p:childTnLst>
                              <p:par>
                                <p:cTn id="27" presetID="2" presetClass="mediacall" presetSubtype="0" fill="hold" nodeType="clickEffect">
                                  <p:stCondLst>
                                    <p:cond delay="0"/>
                                  </p:stCondLst>
                                  <p:childTnLst>
                                    <p:cmd type="call" cmd="togglePause">
                                      <p:cBhvr>
                                        <p:cTn id="28"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159575" y="357800"/>
            <a:ext cx="1935231" cy="1421124"/>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solidFill>
                  <a:schemeClr val="bg2">
                    <a:lumMod val="50000"/>
                  </a:schemeClr>
                </a:solidFill>
              </a:rPr>
              <a:t>Talkback</a:t>
            </a:r>
            <a:br>
              <a:rPr lang="en" dirty="0">
                <a:solidFill>
                  <a:schemeClr val="bg2">
                    <a:lumMod val="50000"/>
                  </a:schemeClr>
                </a:solidFill>
              </a:rPr>
            </a:br>
            <a:r>
              <a:rPr lang="en" dirty="0">
                <a:solidFill>
                  <a:schemeClr val="bg2">
                    <a:lumMod val="50000"/>
                  </a:schemeClr>
                </a:solidFill>
              </a:rPr>
              <a:t>Demo:</a:t>
            </a:r>
            <a:br>
              <a:rPr lang="en" dirty="0">
                <a:solidFill>
                  <a:schemeClr val="bg2">
                    <a:lumMod val="50000"/>
                  </a:schemeClr>
                </a:solidFill>
              </a:rPr>
            </a:br>
            <a:r>
              <a:rPr lang="en" dirty="0">
                <a:solidFill>
                  <a:schemeClr val="bg2">
                    <a:lumMod val="50000"/>
                  </a:schemeClr>
                </a:solidFill>
              </a:rPr>
              <a:t>Android</a:t>
            </a:r>
            <a:endParaRPr dirty="0">
              <a:solidFill>
                <a:schemeClr val="bg2">
                  <a:lumMod val="50000"/>
                </a:schemeClr>
              </a:solidFill>
            </a:endParaRPr>
          </a:p>
        </p:txBody>
      </p:sp>
      <p:pic>
        <p:nvPicPr>
          <p:cNvPr id="3" name="Online Media 2" title="Talkback On Android">
            <a:hlinkClick r:id="" action="ppaction://media"/>
            <a:extLst>
              <a:ext uri="{FF2B5EF4-FFF2-40B4-BE49-F238E27FC236}">
                <a16:creationId xmlns:a16="http://schemas.microsoft.com/office/drawing/2014/main" id="{95E62128-C444-F72C-DC13-744AA1AB309C}"/>
              </a:ext>
            </a:extLst>
          </p:cNvPr>
          <p:cNvPicPr>
            <a:picLocks noRot="1" noChangeAspect="1"/>
          </p:cNvPicPr>
          <p:nvPr>
            <a:videoFile r:link="rId1"/>
            <p:custDataLst>
              <p:tags r:id="rId2"/>
            </p:custDataLst>
          </p:nvPr>
        </p:nvPicPr>
        <p:blipFill>
          <a:blip r:embed="rId5"/>
          <a:stretch>
            <a:fillRect/>
          </a:stretch>
        </p:blipFill>
        <p:spPr>
          <a:xfrm>
            <a:off x="2286000" y="0"/>
            <a:ext cx="6858000" cy="5143500"/>
          </a:xfrm>
          <a:prstGeom prst="rect">
            <a:avLst/>
          </a:prstGeom>
        </p:spPr>
      </p:pic>
    </p:spTree>
    <p:extLst>
      <p:ext uri="{BB962C8B-B14F-4D97-AF65-F5344CB8AC3E}">
        <p14:creationId xmlns:p14="http://schemas.microsoft.com/office/powerpoint/2010/main" val="288074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CAPTIONID" val="820b327f-4cae-49fc-8c6b-fd0e5b70d15c"/>
</p:tagLst>
</file>

<file path=ppt/tags/tag10.xml><?xml version="1.0" encoding="utf-8"?>
<p:tagLst xmlns:a="http://schemas.openxmlformats.org/drawingml/2006/main" xmlns:r="http://schemas.openxmlformats.org/officeDocument/2006/relationships" xmlns:p="http://schemas.openxmlformats.org/presentationml/2006/main">
  <p:tag name="CAPTIONID" val="90d9c6f6-6be8-4a55-beca-e77583f0f87a"/>
</p:tagLst>
</file>

<file path=ppt/tags/tag2.xml><?xml version="1.0" encoding="utf-8"?>
<p:tagLst xmlns:a="http://schemas.openxmlformats.org/drawingml/2006/main" xmlns:r="http://schemas.openxmlformats.org/officeDocument/2006/relationships" xmlns:p="http://schemas.openxmlformats.org/presentationml/2006/main">
  <p:tag name="CAPTIONID" val="23498a94-448f-4eef-9cb6-653d22c42a8f"/>
</p:tagLst>
</file>

<file path=ppt/tags/tag3.xml><?xml version="1.0" encoding="utf-8"?>
<p:tagLst xmlns:a="http://schemas.openxmlformats.org/drawingml/2006/main" xmlns:r="http://schemas.openxmlformats.org/officeDocument/2006/relationships" xmlns:p="http://schemas.openxmlformats.org/presentationml/2006/main">
  <p:tag name="CAPTIONID" val="d2d21baa-8513-494f-89fc-d3f09512589a"/>
</p:tagLst>
</file>

<file path=ppt/tags/tag4.xml><?xml version="1.0" encoding="utf-8"?>
<p:tagLst xmlns:a="http://schemas.openxmlformats.org/drawingml/2006/main" xmlns:r="http://schemas.openxmlformats.org/officeDocument/2006/relationships" xmlns:p="http://schemas.openxmlformats.org/presentationml/2006/main">
  <p:tag name="CAPTIONID" val="24174607-2b35-4d22-ae97-24b4224e7de9"/>
</p:tagLst>
</file>

<file path=ppt/tags/tag5.xml><?xml version="1.0" encoding="utf-8"?>
<p:tagLst xmlns:a="http://schemas.openxmlformats.org/drawingml/2006/main" xmlns:r="http://schemas.openxmlformats.org/officeDocument/2006/relationships" xmlns:p="http://schemas.openxmlformats.org/presentationml/2006/main">
  <p:tag name="CAPTIONID" val="45dfd527-bdea-43c6-ad57-270c2141f140"/>
</p:tagLst>
</file>

<file path=ppt/tags/tag6.xml><?xml version="1.0" encoding="utf-8"?>
<p:tagLst xmlns:a="http://schemas.openxmlformats.org/drawingml/2006/main" xmlns:r="http://schemas.openxmlformats.org/officeDocument/2006/relationships" xmlns:p="http://schemas.openxmlformats.org/presentationml/2006/main">
  <p:tag name="CAPTIONID" val="a23a9135-8b63-4568-9c68-617a3daa1a5e"/>
</p:tagLst>
</file>

<file path=ppt/tags/tag7.xml><?xml version="1.0" encoding="utf-8"?>
<p:tagLst xmlns:a="http://schemas.openxmlformats.org/drawingml/2006/main" xmlns:r="http://schemas.openxmlformats.org/officeDocument/2006/relationships" xmlns:p="http://schemas.openxmlformats.org/presentationml/2006/main">
  <p:tag name="CAPTIONID" val="dee289b3-e66f-475e-a942-ca359a7a1cdd"/>
</p:tagLst>
</file>

<file path=ppt/tags/tag8.xml><?xml version="1.0" encoding="utf-8"?>
<p:tagLst xmlns:a="http://schemas.openxmlformats.org/drawingml/2006/main" xmlns:r="http://schemas.openxmlformats.org/officeDocument/2006/relationships" xmlns:p="http://schemas.openxmlformats.org/presentationml/2006/main">
  <p:tag name="CAPTIONID" val="54e542f6-3d11-4a7f-bf42-f0b7f879a209"/>
</p:tagLst>
</file>

<file path=ppt/tags/tag9.xml><?xml version="1.0" encoding="utf-8"?>
<p:tagLst xmlns:a="http://schemas.openxmlformats.org/drawingml/2006/main" xmlns:r="http://schemas.openxmlformats.org/officeDocument/2006/relationships" xmlns:p="http://schemas.openxmlformats.org/presentationml/2006/main">
  <p:tag name="CAPTIONID" val="003bbe23-970d-4328-b6d6-6499a7d89a5a"/>
</p:tagLst>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1093</Words>
  <Application>Microsoft Office PowerPoint</Application>
  <PresentationFormat>On-screen Show (16:9)</PresentationFormat>
  <Paragraphs>76</Paragraphs>
  <Slides>23</Slides>
  <Notes>23</Notes>
  <HiddenSlides>0</HiddenSlides>
  <MMClips>10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Roboto</vt:lpstr>
      <vt:lpstr>Arial</vt:lpstr>
      <vt:lpstr>Roboto Mono</vt:lpstr>
      <vt:lpstr>Material</vt:lpstr>
      <vt:lpstr> Mobile Accessibility Tools</vt:lpstr>
      <vt:lpstr>Introduction</vt:lpstr>
      <vt:lpstr>History Of Accessibility Devices</vt:lpstr>
      <vt:lpstr>Mobile Accessibility Shortcuts</vt:lpstr>
      <vt:lpstr>Accessibility Shortcuts: Android</vt:lpstr>
      <vt:lpstr>Accessibility Shortcuts: iOS</vt:lpstr>
      <vt:lpstr>Mobile Accessibility Guidelines</vt:lpstr>
      <vt:lpstr>Content Accessibility Labels</vt:lpstr>
      <vt:lpstr>Talkback Demo: Android</vt:lpstr>
      <vt:lpstr>VoiceOver Demo: iOS</vt:lpstr>
      <vt:lpstr>Camera Switch Access</vt:lpstr>
      <vt:lpstr>Camera Switch Access (Setup &amp; Demo) - Android</vt:lpstr>
      <vt:lpstr>Camera Switch Access (Setup &amp; Demo): Android</vt:lpstr>
      <vt:lpstr>Camera Switch Access (Setup &amp; Demo): iOS</vt:lpstr>
      <vt:lpstr>Hardware Switches</vt:lpstr>
      <vt:lpstr>Hardware Switch Demo</vt:lpstr>
      <vt:lpstr>Live Captions</vt:lpstr>
      <vt:lpstr>Live Captions Demo</vt:lpstr>
      <vt:lpstr>Accessibility Scanner</vt:lpstr>
      <vt:lpstr>Accessibility Scanner Demo</vt:lpstr>
      <vt:lpstr>Be My Eyes </vt:lpstr>
      <vt:lpstr>Accessibility Statistics </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Mobile Accessibility Tools</dc:title>
  <dc:creator>Meryl Evans</dc:creator>
  <cp:lastModifiedBy>Meryl Evans</cp:lastModifiedBy>
  <cp:revision>7</cp:revision>
  <dcterms:modified xsi:type="dcterms:W3CDTF">2024-08-26T16:38:41Z</dcterms:modified>
</cp:coreProperties>
</file>